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tel">
    <p:spTree>
      <p:nvGrpSpPr>
        <p:cNvPr id="1" name=""/>
        <p:cNvGrpSpPr/>
        <p:nvPr/>
      </p:nvGrpSpPr>
      <p:grpSpPr>
        <a:xfrm>
          <a:off x="0" y="0"/>
          <a:ext cx="0" cy="0"/>
          <a:chOff x="0" y="0"/>
          <a:chExt cx="0" cy="0"/>
        </a:xfrm>
      </p:grpSpPr>
      <p:sp>
        <p:nvSpPr>
          <p:cNvPr id="11" name="Forfatter og dato"/>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Forfatter og dato</a:t>
            </a:r>
          </a:p>
        </p:txBody>
      </p:sp>
      <p:sp>
        <p:nvSpPr>
          <p:cNvPr id="12" name="Presentasjonstittel"/>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Presentasjonstittel</a:t>
            </a:r>
          </a:p>
        </p:txBody>
      </p:sp>
      <p:sp>
        <p:nvSpPr>
          <p:cNvPr id="13" name="Brødtekst nivå én…"/>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Presentasjonsundertittel</a:t>
            </a:r>
          </a:p>
          <a:p>
            <a:pPr lvl="1"/>
            <a:r>
              <a:t/>
            </a:r>
          </a:p>
          <a:p>
            <a:pPr lvl="2"/>
            <a:r>
              <a:t/>
            </a:r>
          </a:p>
          <a:p>
            <a:pPr lvl="3"/>
            <a:r>
              <a:t/>
            </a:r>
          </a:p>
          <a:p>
            <a:pPr lvl="4"/>
            <a:r>
              <a:t/>
            </a:r>
          </a:p>
        </p:txBody>
      </p:sp>
      <p:sp>
        <p:nvSpPr>
          <p:cNvPr id="1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elding">
    <p:spTree>
      <p:nvGrpSpPr>
        <p:cNvPr id="1" name=""/>
        <p:cNvGrpSpPr/>
        <p:nvPr/>
      </p:nvGrpSpPr>
      <p:grpSpPr>
        <a:xfrm>
          <a:off x="0" y="0"/>
          <a:ext cx="0" cy="0"/>
          <a:chOff x="0" y="0"/>
          <a:chExt cx="0" cy="0"/>
        </a:xfrm>
      </p:grpSpPr>
      <p:sp>
        <p:nvSpPr>
          <p:cNvPr id="98" name="Brødtekst nivå én…"/>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Melding</a:t>
            </a:r>
          </a:p>
          <a:p>
            <a:pPr lvl="1"/>
            <a:r>
              <a:t/>
            </a:r>
          </a:p>
          <a:p>
            <a:pPr lvl="2"/>
            <a:r>
              <a:t/>
            </a:r>
          </a:p>
          <a:p>
            <a:pPr lvl="3"/>
            <a:r>
              <a:t/>
            </a:r>
          </a:p>
          <a:p>
            <a:pPr lvl="4"/>
            <a:r>
              <a:t/>
            </a:r>
          </a:p>
        </p:txBody>
      </p:sp>
      <p:sp>
        <p:nvSpPr>
          <p:cNvPr id="99"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a, stor">
    <p:spTree>
      <p:nvGrpSpPr>
        <p:cNvPr id="1" name=""/>
        <p:cNvGrpSpPr/>
        <p:nvPr/>
      </p:nvGrpSpPr>
      <p:grpSpPr>
        <a:xfrm>
          <a:off x="0" y="0"/>
          <a:ext cx="0" cy="0"/>
          <a:chOff x="0" y="0"/>
          <a:chExt cx="0" cy="0"/>
        </a:xfrm>
      </p:grpSpPr>
      <p:sp>
        <p:nvSpPr>
          <p:cNvPr id="106" name="Brødtekst nivå én…"/>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7" name="Fakta"/>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Fakta</a:t>
            </a:r>
          </a:p>
        </p:txBody>
      </p:sp>
      <p:sp>
        <p:nvSpPr>
          <p:cNvPr id="108"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tat">
    <p:spTree>
      <p:nvGrpSpPr>
        <p:cNvPr id="1" name=""/>
        <p:cNvGrpSpPr/>
        <p:nvPr/>
      </p:nvGrpSpPr>
      <p:grpSpPr>
        <a:xfrm>
          <a:off x="0" y="0"/>
          <a:ext cx="0" cy="0"/>
          <a:chOff x="0" y="0"/>
          <a:chExt cx="0" cy="0"/>
        </a:xfrm>
      </p:grpSpPr>
      <p:sp>
        <p:nvSpPr>
          <p:cNvPr id="115" name="Kilder"/>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Kilder</a:t>
            </a:r>
          </a:p>
        </p:txBody>
      </p:sp>
      <p:sp>
        <p:nvSpPr>
          <p:cNvPr id="116" name="Brødtekst nivå én…"/>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«Kjent sitat»</a:t>
            </a:r>
          </a:p>
          <a:p>
            <a:pPr lvl="1"/>
            <a:r>
              <a:t/>
            </a:r>
          </a:p>
          <a:p>
            <a:pPr lvl="2"/>
            <a:r>
              <a:t/>
            </a:r>
          </a:p>
          <a:p>
            <a:pPr lvl="3"/>
            <a:r>
              <a:t/>
            </a:r>
          </a:p>
          <a:p>
            <a:pPr lvl="4"/>
            <a:r>
              <a:t/>
            </a:r>
          </a:p>
        </p:txBody>
      </p:sp>
      <p:sp>
        <p:nvSpPr>
          <p:cNvPr id="117"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e – 3 per side">
    <p:spTree>
      <p:nvGrpSpPr>
        <p:cNvPr id="1" name=""/>
        <p:cNvGrpSpPr/>
        <p:nvPr/>
      </p:nvGrpSpPr>
      <p:grpSpPr>
        <a:xfrm>
          <a:off x="0" y="0"/>
          <a:ext cx="0" cy="0"/>
          <a:chOff x="0" y="0"/>
          <a:chExt cx="0" cy="0"/>
        </a:xfrm>
      </p:grpSpPr>
      <p:sp>
        <p:nvSpPr>
          <p:cNvPr id="124" name="Bild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ild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ild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e">
    <p:spTree>
      <p:nvGrpSpPr>
        <p:cNvPr id="1" name=""/>
        <p:cNvGrpSpPr/>
        <p:nvPr/>
      </p:nvGrpSpPr>
      <p:grpSpPr>
        <a:xfrm>
          <a:off x="0" y="0"/>
          <a:ext cx="0" cy="0"/>
          <a:chOff x="0" y="0"/>
          <a:chExt cx="0" cy="0"/>
        </a:xfrm>
      </p:grpSpPr>
      <p:sp>
        <p:nvSpPr>
          <p:cNvPr id="134" name="Bild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Lysbilde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42"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bilde">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sjonstittel"/>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Presentasjonstittel</a:t>
            </a:r>
          </a:p>
        </p:txBody>
      </p:sp>
      <p:sp>
        <p:nvSpPr>
          <p:cNvPr id="23" name="Forfatter og dato"/>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Forfatter og dato</a:t>
            </a:r>
          </a:p>
        </p:txBody>
      </p:sp>
      <p:sp>
        <p:nvSpPr>
          <p:cNvPr id="24" name="Brødtekst nivå én…"/>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Presentasjonsundertittel</a:t>
            </a:r>
          </a:p>
          <a:p>
            <a:pPr lvl="1"/>
            <a:r>
              <a:t/>
            </a:r>
          </a:p>
          <a:p>
            <a:pPr lvl="2"/>
            <a:r>
              <a:t/>
            </a:r>
          </a:p>
          <a:p>
            <a:pPr lvl="3"/>
            <a:r>
              <a:t/>
            </a:r>
          </a:p>
          <a:p>
            <a:pPr lvl="4"/>
            <a:r>
              <a:t/>
            </a:r>
          </a:p>
        </p:txBody>
      </p:sp>
      <p:sp>
        <p:nvSpPr>
          <p:cNvPr id="2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bilde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Lysbilde-…"/>
          <p:cNvSpPr txBox="1"/>
          <p:nvPr>
            <p:ph type="title" hasCustomPrompt="1"/>
          </p:nvPr>
        </p:nvSpPr>
        <p:spPr>
          <a:xfrm>
            <a:off x="1206500" y="1270000"/>
            <a:ext cx="9779000" cy="5882273"/>
          </a:xfrm>
          <a:prstGeom prst="rect">
            <a:avLst/>
          </a:prstGeom>
        </p:spPr>
        <p:txBody>
          <a:bodyPr anchor="b"/>
          <a:lstStyle/>
          <a:p>
            <a:pPr/>
            <a:r>
              <a:t>Lysbilde-
tittel</a:t>
            </a:r>
          </a:p>
          <a:p>
            <a:pPr/>
            <a:r>
              <a:t/>
            </a:r>
          </a:p>
        </p:txBody>
      </p:sp>
      <p:sp>
        <p:nvSpPr>
          <p:cNvPr id="34" name="Brødtekst nivå én…"/>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Lysbildeundertittel</a:t>
            </a:r>
          </a:p>
          <a:p>
            <a:pPr lvl="1"/>
            <a:r>
              <a:t/>
            </a:r>
          </a:p>
          <a:p>
            <a:pPr lvl="2"/>
            <a:r>
              <a:t/>
            </a:r>
          </a:p>
          <a:p>
            <a:pPr lvl="3"/>
            <a:r>
              <a:t/>
            </a:r>
          </a:p>
          <a:p>
            <a:pPr lvl="4"/>
            <a:r>
              <a:t/>
            </a:r>
          </a:p>
        </p:txBody>
      </p:sp>
      <p:sp>
        <p:nvSpPr>
          <p:cNvPr id="35" name="Lysbildenummer"/>
          <p:cNvSpPr txBox="1"/>
          <p:nvPr>
            <p:ph type="sldNum" sz="quarter" idx="2"/>
          </p:nvPr>
        </p:nvSpPr>
        <p:spPr>
          <a:xfrm>
            <a:off x="12065050" y="13085233"/>
            <a:ext cx="241403"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punkttegn">
    <p:spTree>
      <p:nvGrpSpPr>
        <p:cNvPr id="1" name=""/>
        <p:cNvGrpSpPr/>
        <p:nvPr/>
      </p:nvGrpSpPr>
      <p:grpSpPr>
        <a:xfrm>
          <a:off x="0" y="0"/>
          <a:ext cx="0" cy="0"/>
          <a:chOff x="0" y="0"/>
          <a:chExt cx="0" cy="0"/>
        </a:xfrm>
      </p:grpSpPr>
      <p:sp>
        <p:nvSpPr>
          <p:cNvPr id="42" name="Lysbilde-…"/>
          <p:cNvSpPr txBox="1"/>
          <p:nvPr>
            <p:ph type="title" hasCustomPrompt="1"/>
          </p:nvPr>
        </p:nvSpPr>
        <p:spPr>
          <a:prstGeom prst="rect">
            <a:avLst/>
          </a:prstGeom>
        </p:spPr>
        <p:txBody>
          <a:bodyPr/>
          <a:lstStyle/>
          <a:p>
            <a:pPr/>
            <a:r>
              <a:t>Lysbilde-
tittel</a:t>
            </a:r>
          </a:p>
          <a:p>
            <a:pPr/>
            <a:r>
              <a:t/>
            </a:r>
          </a:p>
        </p:txBody>
      </p:sp>
      <p:sp>
        <p:nvSpPr>
          <p:cNvPr id="43" name="Lysbildeundertit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Lysbildeundertittel</a:t>
            </a:r>
          </a:p>
        </p:txBody>
      </p:sp>
      <p:sp>
        <p:nvSpPr>
          <p:cNvPr id="44" name="Brødtekst nivå én…"/>
          <p:cNvSpPr txBox="1"/>
          <p:nvPr>
            <p:ph type="body" idx="1" hasCustomPrompt="1"/>
          </p:nvPr>
        </p:nvSpPr>
        <p:spPr>
          <a:prstGeom prst="rect">
            <a:avLst/>
          </a:prstGeom>
        </p:spPr>
        <p:txBody>
          <a:bodyPr/>
          <a:lstStyle/>
          <a:p>
            <a:pPr/>
            <a:r>
              <a:t>Punkttegntekst i lysbilde</a:t>
            </a:r>
          </a:p>
          <a:p>
            <a:pPr lvl="1"/>
            <a:r>
              <a:t/>
            </a:r>
          </a:p>
          <a:p>
            <a:pPr lvl="2"/>
            <a:r>
              <a:t/>
            </a:r>
          </a:p>
          <a:p>
            <a:pPr lvl="3"/>
            <a:r>
              <a:t/>
            </a:r>
          </a:p>
          <a:p>
            <a:pPr lvl="4"/>
            <a:r>
              <a:t/>
            </a:r>
          </a:p>
        </p:txBody>
      </p:sp>
      <p:sp>
        <p:nvSpPr>
          <p:cNvPr id="4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tegn">
    <p:spTree>
      <p:nvGrpSpPr>
        <p:cNvPr id="1" name=""/>
        <p:cNvGrpSpPr/>
        <p:nvPr/>
      </p:nvGrpSpPr>
      <p:grpSpPr>
        <a:xfrm>
          <a:off x="0" y="0"/>
          <a:ext cx="0" cy="0"/>
          <a:chOff x="0" y="0"/>
          <a:chExt cx="0" cy="0"/>
        </a:xfrm>
      </p:grpSpPr>
      <p:sp>
        <p:nvSpPr>
          <p:cNvPr id="52" name="Brødtekst nivå én…"/>
          <p:cNvSpPr txBox="1"/>
          <p:nvPr>
            <p:ph type="body" idx="1" hasCustomPrompt="1"/>
          </p:nvPr>
        </p:nvSpPr>
        <p:spPr>
          <a:prstGeom prst="rect">
            <a:avLst/>
          </a:prstGeom>
        </p:spPr>
        <p:txBody>
          <a:bodyPr numCol="2" spcCol="1098550"/>
          <a:lstStyle/>
          <a:p>
            <a:pPr/>
            <a:r>
              <a:t>Punkttegntekst i lysbilde</a:t>
            </a:r>
          </a:p>
          <a:p>
            <a:pPr lvl="1"/>
            <a:r>
              <a:t/>
            </a:r>
          </a:p>
          <a:p>
            <a:pPr lvl="2"/>
            <a:r>
              <a:t/>
            </a:r>
          </a:p>
          <a:p>
            <a:pPr lvl="3"/>
            <a:r>
              <a:t/>
            </a:r>
          </a:p>
          <a:p>
            <a:pPr lvl="4"/>
            <a:r>
              <a:t/>
            </a:r>
          </a:p>
        </p:txBody>
      </p:sp>
      <p:sp>
        <p:nvSpPr>
          <p:cNvPr id="53"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punkttegn og bilde">
    <p:spTree>
      <p:nvGrpSpPr>
        <p:cNvPr id="1" name=""/>
        <p:cNvGrpSpPr/>
        <p:nvPr/>
      </p:nvGrpSpPr>
      <p:grpSpPr>
        <a:xfrm>
          <a:off x="0" y="0"/>
          <a:ext cx="0" cy="0"/>
          <a:chOff x="0" y="0"/>
          <a:chExt cx="0" cy="0"/>
        </a:xfrm>
      </p:grpSpPr>
      <p:sp>
        <p:nvSpPr>
          <p:cNvPr id="60" name="Lysbildeundertit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Lysbildeundertittel</a:t>
            </a:r>
          </a:p>
        </p:txBody>
      </p:sp>
      <p:sp>
        <p:nvSpPr>
          <p:cNvPr id="61" name="Brødtekst nivå én…"/>
          <p:cNvSpPr txBox="1"/>
          <p:nvPr>
            <p:ph type="body" sz="half" idx="1" hasCustomPrompt="1"/>
          </p:nvPr>
        </p:nvSpPr>
        <p:spPr>
          <a:xfrm>
            <a:off x="1206500" y="4248504"/>
            <a:ext cx="9779000" cy="8256630"/>
          </a:xfrm>
          <a:prstGeom prst="rect">
            <a:avLst/>
          </a:prstGeom>
        </p:spPr>
        <p:txBody>
          <a:bodyPr/>
          <a:lstStyle/>
          <a:p>
            <a:pPr/>
            <a:r>
              <a:t>Punkttegntekst i lysbilde</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Lysbilde-…"/>
          <p:cNvSpPr txBox="1"/>
          <p:nvPr>
            <p:ph type="title" hasCustomPrompt="1"/>
          </p:nvPr>
        </p:nvSpPr>
        <p:spPr>
          <a:xfrm>
            <a:off x="1206500" y="1079500"/>
            <a:ext cx="9779000" cy="1435100"/>
          </a:xfrm>
          <a:prstGeom prst="rect">
            <a:avLst/>
          </a:prstGeom>
        </p:spPr>
        <p:txBody>
          <a:bodyPr/>
          <a:lstStyle/>
          <a:p>
            <a:pPr/>
            <a:r>
              <a:t>Lysbilde-
tittel</a:t>
            </a:r>
          </a:p>
          <a:p>
            <a:pPr/>
            <a:r>
              <a:t/>
            </a:r>
          </a:p>
        </p:txBody>
      </p:sp>
      <p:sp>
        <p:nvSpPr>
          <p:cNvPr id="6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ndeling">
    <p:spTree>
      <p:nvGrpSpPr>
        <p:cNvPr id="1" name=""/>
        <p:cNvGrpSpPr/>
        <p:nvPr/>
      </p:nvGrpSpPr>
      <p:grpSpPr>
        <a:xfrm>
          <a:off x="0" y="0"/>
          <a:ext cx="0" cy="0"/>
          <a:chOff x="0" y="0"/>
          <a:chExt cx="0" cy="0"/>
        </a:xfrm>
      </p:grpSpPr>
      <p:sp>
        <p:nvSpPr>
          <p:cNvPr id="71" name="Inndelingstittel"/>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Inndelingstittel</a:t>
            </a:r>
          </a:p>
        </p:txBody>
      </p:sp>
      <p:sp>
        <p:nvSpPr>
          <p:cNvPr id="72" name="Lysbildenummer"/>
          <p:cNvSpPr txBox="1"/>
          <p:nvPr>
            <p:ph type="sldNum" sz="quarter" idx="2"/>
          </p:nvPr>
        </p:nvSpPr>
        <p:spPr>
          <a:xfrm>
            <a:off x="12065050" y="13085233"/>
            <a:ext cx="241403"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Kun tittel">
    <p:spTree>
      <p:nvGrpSpPr>
        <p:cNvPr id="1" name=""/>
        <p:cNvGrpSpPr/>
        <p:nvPr/>
      </p:nvGrpSpPr>
      <p:grpSpPr>
        <a:xfrm>
          <a:off x="0" y="0"/>
          <a:ext cx="0" cy="0"/>
          <a:chOff x="0" y="0"/>
          <a:chExt cx="0" cy="0"/>
        </a:xfrm>
      </p:grpSpPr>
      <p:sp>
        <p:nvSpPr>
          <p:cNvPr id="79" name="Lysbilde-…"/>
          <p:cNvSpPr txBox="1"/>
          <p:nvPr>
            <p:ph type="title" hasCustomPrompt="1"/>
          </p:nvPr>
        </p:nvSpPr>
        <p:spPr>
          <a:xfrm>
            <a:off x="1206500" y="1079500"/>
            <a:ext cx="21971000" cy="1434949"/>
          </a:xfrm>
          <a:prstGeom prst="rect">
            <a:avLst/>
          </a:prstGeom>
        </p:spPr>
        <p:txBody>
          <a:bodyPr/>
          <a:lstStyle/>
          <a:p>
            <a:pPr/>
            <a:r>
              <a:t>Lysbilde-
tittel</a:t>
            </a:r>
          </a:p>
          <a:p>
            <a:pPr/>
            <a:r>
              <a:t/>
            </a:r>
          </a:p>
        </p:txBody>
      </p:sp>
      <p:sp>
        <p:nvSpPr>
          <p:cNvPr id="80" name="Lysbildeundertit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Lysbildeundertittel</a:t>
            </a:r>
          </a:p>
        </p:txBody>
      </p:sp>
      <p:sp>
        <p:nvSpPr>
          <p:cNvPr id="81"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sorden">
    <p:spTree>
      <p:nvGrpSpPr>
        <p:cNvPr id="1" name=""/>
        <p:cNvGrpSpPr/>
        <p:nvPr/>
      </p:nvGrpSpPr>
      <p:grpSpPr>
        <a:xfrm>
          <a:off x="0" y="0"/>
          <a:ext cx="0" cy="0"/>
          <a:chOff x="0" y="0"/>
          <a:chExt cx="0" cy="0"/>
        </a:xfrm>
      </p:grpSpPr>
      <p:sp>
        <p:nvSpPr>
          <p:cNvPr id="88" name="Dagsordentittel"/>
          <p:cNvSpPr txBox="1"/>
          <p:nvPr>
            <p:ph type="title" hasCustomPrompt="1"/>
          </p:nvPr>
        </p:nvSpPr>
        <p:spPr>
          <a:xfrm>
            <a:off x="1206500" y="1079500"/>
            <a:ext cx="21971000" cy="1435100"/>
          </a:xfrm>
          <a:prstGeom prst="rect">
            <a:avLst/>
          </a:prstGeom>
        </p:spPr>
        <p:txBody>
          <a:bodyPr/>
          <a:lstStyle/>
          <a:p>
            <a:pPr/>
            <a:r>
              <a:t>Dagsordentittel</a:t>
            </a:r>
          </a:p>
        </p:txBody>
      </p:sp>
      <p:sp>
        <p:nvSpPr>
          <p:cNvPr id="89" name="Dagsordenundertit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Dagsordenundertittel</a:t>
            </a:r>
          </a:p>
        </p:txBody>
      </p:sp>
      <p:sp>
        <p:nvSpPr>
          <p:cNvPr id="90" name="Brødtekst nivå én…"/>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Dagens emner</a:t>
            </a:r>
          </a:p>
          <a:p>
            <a:pPr lvl="1"/>
            <a:r>
              <a:t/>
            </a:r>
          </a:p>
          <a:p>
            <a:pPr lvl="2"/>
            <a:r>
              <a:t/>
            </a:r>
          </a:p>
          <a:p>
            <a:pPr lvl="3"/>
            <a:r>
              <a:t/>
            </a:r>
          </a:p>
          <a:p>
            <a:pPr lvl="4"/>
            <a:r>
              <a:t/>
            </a:r>
          </a:p>
        </p:txBody>
      </p:sp>
      <p:sp>
        <p:nvSpPr>
          <p:cNvPr id="91"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ysbild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Lysbilde-
tittel</a:t>
            </a:r>
          </a:p>
          <a:p>
            <a:pPr/>
            <a:r>
              <a:t/>
            </a:r>
          </a:p>
        </p:txBody>
      </p:sp>
      <p:sp>
        <p:nvSpPr>
          <p:cNvPr id="3" name="Brødtekst nivå én…"/>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Punkttegntekst i lysbilde</a:t>
            </a:r>
          </a:p>
          <a:p>
            <a:pPr lvl="1"/>
            <a:r>
              <a:t/>
            </a:r>
          </a:p>
          <a:p>
            <a:pPr lvl="2"/>
            <a:r>
              <a:t/>
            </a:r>
          </a:p>
          <a:p>
            <a:pPr lvl="3"/>
            <a:r>
              <a:t/>
            </a:r>
          </a:p>
          <a:p>
            <a:pPr lvl="4"/>
            <a:r>
              <a:t/>
            </a:r>
          </a:p>
        </p:txBody>
      </p:sp>
      <p:sp>
        <p:nvSpPr>
          <p:cNvPr id="4" name="Lysbildenummer"/>
          <p:cNvSpPr txBox="1"/>
          <p:nvPr>
            <p:ph type="sldNum" sz="quarter" idx="2"/>
          </p:nvPr>
        </p:nvSpPr>
        <p:spPr>
          <a:xfrm>
            <a:off x="12065050" y="13080999"/>
            <a:ext cx="241403"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s://vimeo.com/292293671" TargetMode="External"/><Relationship Id="rId4"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hyperlink" Target="https://www.rekonstruksjonutoya.no/dks-og-spesialvisninger#dks"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s://22julisenteret.no/ressurs/1263/" TargetMode="External"/><Relationship Id="rId4" Type="http://schemas.openxmlformats.org/officeDocument/2006/relationships/image" Target="../media/image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www.demokrativerksted.no/" TargetMode="External"/><Relationship Id="rId4" Type="http://schemas.openxmlformats.org/officeDocument/2006/relationships/hyperlink" Target="https://www.nrk.no/norge/xl/ni-ar-etter-terroren-merkes-fortsatt-tapet-i-politikken-1.15086258" TargetMode="External"/><Relationship Id="rId5" Type="http://schemas.openxmlformats.org/officeDocument/2006/relationships/image" Target="../media/image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Rekonstruksjon Utøya overlevende.jpg" descr="Rekonstruksjon Utøya overlevende.jpg"/>
          <p:cNvPicPr>
            <a:picLocks noChangeAspect="1"/>
          </p:cNvPicPr>
          <p:nvPr/>
        </p:nvPicPr>
        <p:blipFill>
          <a:blip r:embed="rId2">
            <a:extLst/>
          </a:blip>
          <a:stretch>
            <a:fillRect/>
          </a:stretch>
        </p:blipFill>
        <p:spPr>
          <a:xfrm>
            <a:off x="-84702" y="-43287"/>
            <a:ext cx="24553404" cy="16385305"/>
          </a:xfrm>
          <a:prstGeom prst="rect">
            <a:avLst/>
          </a:prstGeom>
          <a:ln w="12700">
            <a:miter lim="400000"/>
          </a:ln>
        </p:spPr>
      </p:pic>
      <p:sp>
        <p:nvSpPr>
          <p:cNvPr id="152" name="Filmen Rekonstruksjon Utøya – et undervisningsopplegg"/>
          <p:cNvSpPr txBox="1"/>
          <p:nvPr/>
        </p:nvSpPr>
        <p:spPr>
          <a:xfrm>
            <a:off x="1085913" y="538282"/>
            <a:ext cx="22212174" cy="11588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a:solidFill>
                  <a:srgbClr val="FFFFFF"/>
                </a:solidFill>
                <a:latin typeface="Helvetica Neue Light"/>
                <a:ea typeface="Helvetica Neue Light"/>
                <a:cs typeface="Helvetica Neue Light"/>
                <a:sym typeface="Helvetica Neue Light"/>
              </a:defRPr>
            </a:pPr>
            <a:r>
              <a:t>Filmen </a:t>
            </a:r>
            <a:r>
              <a:rPr>
                <a:latin typeface="Helvetica Neue Medium"/>
                <a:ea typeface="Helvetica Neue Medium"/>
                <a:cs typeface="Helvetica Neue Medium"/>
                <a:sym typeface="Helvetica Neue Medium"/>
              </a:rPr>
              <a:t>Rekonstruksjon Utøya</a:t>
            </a:r>
            <a:r>
              <a:t> – et undervisningsopplegg</a:t>
            </a:r>
          </a:p>
        </p:txBody>
      </p:sp>
      <p:sp>
        <p:nvSpPr>
          <p:cNvPr id="153" name="Håpet er sterkere enn hatet"/>
          <p:cNvSpPr txBox="1"/>
          <p:nvPr/>
        </p:nvSpPr>
        <p:spPr>
          <a:xfrm>
            <a:off x="1103226" y="12128231"/>
            <a:ext cx="6688024" cy="7584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FFFFFF"/>
                </a:solidFill>
                <a:latin typeface="Helvetica Neue Light"/>
                <a:ea typeface="Helvetica Neue Light"/>
                <a:cs typeface="Helvetica Neue Light"/>
                <a:sym typeface="Helvetica Neue Light"/>
              </a:defRPr>
            </a:lvl1pPr>
          </a:lstStyle>
          <a:p>
            <a:pPr>
              <a:defRPr sz="8000"/>
            </a:pPr>
            <a:r>
              <a:rPr sz="4400"/>
              <a:t>Håpet er sterkere enn hatet</a:t>
            </a:r>
          </a:p>
        </p:txBody>
      </p:sp>
      <p:sp>
        <p:nvSpPr>
          <p:cNvPr id="154"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Oppdatert 12.04.2021"/>
          <p:cNvSpPr txBox="1"/>
          <p:nvPr/>
        </p:nvSpPr>
        <p:spPr>
          <a:xfrm>
            <a:off x="21381645" y="12542630"/>
            <a:ext cx="2840577" cy="299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R="186689" defTabSz="449580">
              <a:lnSpc>
                <a:spcPct val="107916"/>
              </a:lnSpc>
              <a:spcBef>
                <a:spcPts val="800"/>
              </a:spcBef>
              <a:defRPr sz="1400">
                <a:solidFill>
                  <a:srgbClr val="FFFFFF"/>
                </a:solidFill>
              </a:defRPr>
            </a:lvl1pPr>
          </a:lstStyle>
          <a:p>
            <a:pPr/>
            <a:r>
              <a:t>Oppdatert 12.04.2021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8"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9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0"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1"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pic>
        <p:nvPicPr>
          <p:cNvPr id="302"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03"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04" name="Før dere ser filmen"/>
          <p:cNvSpPr txBox="1"/>
          <p:nvPr/>
        </p:nvSpPr>
        <p:spPr>
          <a:xfrm>
            <a:off x="5542380" y="1664849"/>
            <a:ext cx="6409945"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Før dere ser filmen </a:t>
            </a:r>
          </a:p>
        </p:txBody>
      </p:sp>
      <p:sp>
        <p:nvSpPr>
          <p:cNvPr id="305" name="Det er viktig å ha et lite forarbeid i klassen. Elevene har større utbytte av filmen dersom de vet litt om terroren den 22. juli på forhånd. Se traileren og snakk med elvene om hva de selv har av minner fra 22. juli.…"/>
          <p:cNvSpPr txBox="1"/>
          <p:nvPr/>
        </p:nvSpPr>
        <p:spPr>
          <a:xfrm>
            <a:off x="5502249" y="3192431"/>
            <a:ext cx="11035456" cy="84185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viktig å ha et lite forarbeid i klassen. Elevene har større utbytte av filmen dersom de vet litt om terroren den 22. juli på forhånd. Se traileren og snakk med elvene om hva de selv har av minner fra 22. juli. </a:t>
            </a:r>
          </a:p>
          <a:p>
            <a:pPr defTabSz="449580">
              <a:lnSpc>
                <a:spcPct val="120000"/>
              </a:lnSpc>
              <a:spcBef>
                <a:spcPts val="1800"/>
              </a:spcBef>
              <a:defRPr sz="2400">
                <a:latin typeface="Helvetica Neue Light"/>
                <a:ea typeface="Helvetica Neue Light"/>
                <a:cs typeface="Helvetica Neue Light"/>
                <a:sym typeface="Helvetica Neue Light"/>
              </a:defRPr>
            </a:pPr>
            <a:r>
              <a:t>Snakk om hvilke forventninger de har til denne filmen, og hvorfor? Det er lurt å ta opp med elevene hva slags film dette er. Det er en noe stillferdig film, som foregår inne i en såkalt «blackbox» – et filmstudio. Det er lite action. Det er ingen blodige eller voldelige scener, eller opptak fra Utøya eller Regjeringskvartalet. Filmen er derimot emosjonell.</a:t>
            </a:r>
          </a:p>
          <a:p>
            <a:pPr defTabSz="449580">
              <a:lnSpc>
                <a:spcPct val="120000"/>
              </a:lnSpc>
              <a:spcBef>
                <a:spcPts val="1800"/>
              </a:spcBef>
              <a:defRPr sz="2400">
                <a:latin typeface="Helvetica Neue Light"/>
                <a:ea typeface="Helvetica Neue Light"/>
                <a:cs typeface="Helvetica Neue Light"/>
                <a:sym typeface="Helvetica Neue Light"/>
              </a:defRPr>
            </a:pPr>
            <a:r>
              <a:t>Snakk om at de kommer til å møte noen av de medvirkende i filmen etter visning, og at det skal være en samtale da. Da blir det lov og anledning til å stille spørsmål om hva som helst!</a:t>
            </a:r>
          </a:p>
          <a:p>
            <a:pPr defTabSz="449580">
              <a:lnSpc>
                <a:spcPct val="120000"/>
              </a:lnSpc>
              <a:spcBef>
                <a:spcPts val="1800"/>
              </a:spcBef>
              <a:defRPr sz="2400">
                <a:latin typeface="Helvetica Neue Light"/>
                <a:ea typeface="Helvetica Neue Light"/>
                <a:cs typeface="Helvetica Neue Light"/>
                <a:sym typeface="Helvetica Neue Light"/>
              </a:defRPr>
            </a:pPr>
            <a:r>
              <a:t>Erfaringene med tidligere filmvisninger for ungdommer er at de reagerer veldig forskjellig på å se denne filmen. Noen blir virkelig berørte, mens andre har problemer med å ta til seg filmens tøffe fortellinger. Begge disse reaksjonene er ok; vi kan ikke forvente at alle klarer å ta til seg det de blir fortalt om på et lerret. </a:t>
            </a:r>
            <a:br/>
          </a:p>
          <a:p>
            <a:pPr defTabSz="449580">
              <a:lnSpc>
                <a:spcPct val="120000"/>
              </a:lnSpc>
              <a:spcBef>
                <a:spcPts val="1800"/>
              </a:spcBef>
              <a:defRPr b="1" i="1" sz="2400"/>
            </a:pPr>
            <a:r>
              <a:t>Se trailer:  </a:t>
            </a:r>
            <a:r>
              <a:rPr u="sng">
                <a:hlinkClick r:id="rId3" invalidUrl="" action="" tgtFrame="" tooltip="" history="1" highlightClick="0" endSnd="0"/>
              </a:rPr>
              <a:t>https://vimeo.com/292293671</a:t>
            </a:r>
          </a:p>
        </p:txBody>
      </p:sp>
      <p:pic>
        <p:nvPicPr>
          <p:cNvPr id="306" name="Skosåler.jpg" descr="Skosåler.jpg"/>
          <p:cNvPicPr>
            <a:picLocks noChangeAspect="1"/>
          </p:cNvPicPr>
          <p:nvPr/>
        </p:nvPicPr>
        <p:blipFill>
          <a:blip r:embed="rId4">
            <a:extLst/>
          </a:blip>
          <a:stretch>
            <a:fillRect/>
          </a:stretch>
        </p:blipFill>
        <p:spPr>
          <a:xfrm rot="5400000">
            <a:off x="3952350" y="4951432"/>
            <a:ext cx="758767" cy="974335"/>
          </a:xfrm>
          <a:prstGeom prst="rect">
            <a:avLst/>
          </a:prstGeom>
          <a:ln w="12700">
            <a:miter lim="400000"/>
          </a:ln>
        </p:spPr>
      </p:pic>
      <p:sp>
        <p:nvSpPr>
          <p:cNvPr id="307" name="Sirkel"/>
          <p:cNvSpPr/>
          <p:nvPr/>
        </p:nvSpPr>
        <p:spPr>
          <a:xfrm>
            <a:off x="18358020" y="-964796"/>
            <a:ext cx="8526422" cy="8526422"/>
          </a:xfrm>
          <a:prstGeom prst="ellipse">
            <a:avLst/>
          </a:prstGeom>
          <a:solidFill>
            <a:srgbClr val="CD1AB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8" name="Husker de hvor de var da hendelsene på Utøya og regjeringskvartalet fant sted?…"/>
          <p:cNvSpPr txBox="1"/>
          <p:nvPr/>
        </p:nvSpPr>
        <p:spPr>
          <a:xfrm>
            <a:off x="19642210" y="636984"/>
            <a:ext cx="4298160" cy="6941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lnSpc>
                <a:spcPct val="110000"/>
              </a:lnSpc>
              <a:defRPr sz="2500">
                <a:solidFill>
                  <a:srgbClr val="FFFFFF"/>
                </a:solidFill>
              </a:defRPr>
            </a:pPr>
            <a:r>
              <a:t>Husker de hvor de var da hendelsene på Utøya og regjeringskvartalet fant sted?</a:t>
            </a:r>
          </a:p>
          <a:p>
            <a:pPr algn="r">
              <a:lnSpc>
                <a:spcPct val="110000"/>
              </a:lnSpc>
              <a:defRPr sz="2500">
                <a:solidFill>
                  <a:srgbClr val="FFFFFF"/>
                </a:solidFill>
              </a:defRPr>
            </a:pPr>
            <a:r>
              <a:t>Hva vet de om regjeringskvartalet og Utøya? </a:t>
            </a:r>
          </a:p>
          <a:p>
            <a:pPr algn="r">
              <a:lnSpc>
                <a:spcPct val="110000"/>
              </a:lnSpc>
              <a:defRPr sz="2500">
                <a:solidFill>
                  <a:srgbClr val="FFFFFF"/>
                </a:solidFill>
              </a:defRPr>
            </a:pPr>
            <a:r>
              <a:t>Kjenner de noen som har vært der, eller har de kanskje vært der selv? </a:t>
            </a:r>
          </a:p>
          <a:p>
            <a:pPr algn="r">
              <a:lnSpc>
                <a:spcPct val="110000"/>
              </a:lnSpc>
              <a:defRPr sz="2500">
                <a:solidFill>
                  <a:srgbClr val="FFFFFF"/>
                </a:solidFill>
              </a:defRPr>
            </a:pPr>
            <a:r>
              <a:t>Hvordan ser regjeringskvartalet ut nå? </a:t>
            </a:r>
          </a:p>
        </p:txBody>
      </p:sp>
      <p:sp>
        <p:nvSpPr>
          <p:cNvPr id="309"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2"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1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4"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5"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pic>
        <p:nvPicPr>
          <p:cNvPr id="316"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17"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18" name="Aktuelle tema og samtaler før eller etter filmvisningen"/>
          <p:cNvSpPr txBox="1"/>
          <p:nvPr/>
        </p:nvSpPr>
        <p:spPr>
          <a:xfrm>
            <a:off x="5542380" y="1664849"/>
            <a:ext cx="1727682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Aktuelle tema og samtaler før eller etter filmvisningen</a:t>
            </a:r>
          </a:p>
        </p:txBody>
      </p:sp>
      <p:sp>
        <p:nvSpPr>
          <p:cNvPr id="319" name="I undervisning i forbindelse med filmvisning kan mange ulike tema berører. Det er også mange tema som man kan snakke med elevene om som er knyttet til undervisning i mange ulike tema og fag. Vi tar ikke opp alle disse her, men kommer med noen forslag."/>
          <p:cNvSpPr txBox="1"/>
          <p:nvPr/>
        </p:nvSpPr>
        <p:spPr>
          <a:xfrm>
            <a:off x="5502249" y="3192431"/>
            <a:ext cx="12893282" cy="13414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49580">
              <a:lnSpc>
                <a:spcPct val="120000"/>
              </a:lnSpc>
              <a:spcBef>
                <a:spcPts val="1800"/>
              </a:spcBef>
              <a:defRPr sz="2400">
                <a:latin typeface="Helvetica Neue Light"/>
                <a:ea typeface="Helvetica Neue Light"/>
                <a:cs typeface="Helvetica Neue Light"/>
                <a:sym typeface="Helvetica Neue Light"/>
              </a:defRPr>
            </a:lvl1pPr>
          </a:lstStyle>
          <a:p>
            <a:pPr/>
            <a:r>
              <a:t>I undervisning i forbindelse med filmvisning kan mange ulike tema berører. Det er også mange tema som man kan snakke med elevene om som er knyttet til undervisning i mange ulike tema og fag. Vi tar ikke opp alle disse her, men kommer med noen forslag. </a:t>
            </a:r>
          </a:p>
        </p:txBody>
      </p:sp>
      <p:pic>
        <p:nvPicPr>
          <p:cNvPr id="320"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21" name="Tema man kan undervise i…"/>
          <p:cNvSpPr txBox="1"/>
          <p:nvPr/>
        </p:nvSpPr>
        <p:spPr>
          <a:xfrm>
            <a:off x="5502249" y="5303470"/>
            <a:ext cx="12893282" cy="6189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644664"/>
          <a:lstStyle/>
          <a:p>
            <a:pPr defTabSz="449580">
              <a:lnSpc>
                <a:spcPct val="120000"/>
              </a:lnSpc>
              <a:spcBef>
                <a:spcPts val="1800"/>
              </a:spcBef>
              <a:defRPr b="1" sz="2400"/>
            </a:pPr>
            <a:r>
              <a:t>Tema man kan undervise i</a:t>
            </a:r>
          </a:p>
          <a:p>
            <a:pPr defTabSz="449580">
              <a:lnSpc>
                <a:spcPct val="120000"/>
              </a:lnSpc>
              <a:spcBef>
                <a:spcPts val="1800"/>
              </a:spcBef>
              <a:defRPr sz="2400">
                <a:latin typeface="Helvetica Neue Light"/>
                <a:ea typeface="Helvetica Neue Light"/>
                <a:cs typeface="Helvetica Neue Light"/>
                <a:sym typeface="Helvetica Neue Light"/>
              </a:defRPr>
            </a:pPr>
            <a:r>
              <a:t>Radikalisme</a:t>
            </a:r>
          </a:p>
          <a:p>
            <a:pPr defTabSz="449580">
              <a:lnSpc>
                <a:spcPct val="120000"/>
              </a:lnSpc>
              <a:spcBef>
                <a:spcPts val="1800"/>
              </a:spcBef>
              <a:defRPr sz="2400">
                <a:latin typeface="Helvetica Neue Light"/>
                <a:ea typeface="Helvetica Neue Light"/>
                <a:cs typeface="Helvetica Neue Light"/>
                <a:sym typeface="Helvetica Neue Light"/>
              </a:defRPr>
            </a:pPr>
            <a:r>
              <a:t>Motstandsdyktighet (resilience)</a:t>
            </a:r>
          </a:p>
          <a:p>
            <a:pPr defTabSz="449580">
              <a:lnSpc>
                <a:spcPct val="120000"/>
              </a:lnSpc>
              <a:spcBef>
                <a:spcPts val="1800"/>
              </a:spcBef>
              <a:defRPr sz="2400">
                <a:latin typeface="Helvetica Neue Light"/>
                <a:ea typeface="Helvetica Neue Light"/>
                <a:cs typeface="Helvetica Neue Light"/>
                <a:sym typeface="Helvetica Neue Light"/>
              </a:defRPr>
            </a:pPr>
            <a:r>
              <a:t>Kritisk tenkning</a:t>
            </a:r>
          </a:p>
          <a:p>
            <a:pPr defTabSz="449580">
              <a:lnSpc>
                <a:spcPct val="120000"/>
              </a:lnSpc>
              <a:spcBef>
                <a:spcPts val="1800"/>
              </a:spcBef>
              <a:defRPr sz="2400">
                <a:latin typeface="Helvetica Neue Light"/>
                <a:ea typeface="Helvetica Neue Light"/>
                <a:cs typeface="Helvetica Neue Light"/>
                <a:sym typeface="Helvetica Neue Light"/>
              </a:defRPr>
            </a:pPr>
            <a:r>
              <a:t>Demokrati</a:t>
            </a:r>
          </a:p>
          <a:p>
            <a:pPr defTabSz="449580">
              <a:lnSpc>
                <a:spcPct val="120000"/>
              </a:lnSpc>
              <a:spcBef>
                <a:spcPts val="1800"/>
              </a:spcBef>
              <a:defRPr sz="2400">
                <a:latin typeface="Helvetica Neue Light"/>
                <a:ea typeface="Helvetica Neue Light"/>
                <a:cs typeface="Helvetica Neue Light"/>
                <a:sym typeface="Helvetica Neue Light"/>
              </a:defRPr>
            </a:pPr>
            <a:r>
              <a:t>Menneskerettigheter</a:t>
            </a:r>
          </a:p>
          <a:p>
            <a:pPr defTabSz="449580">
              <a:lnSpc>
                <a:spcPct val="120000"/>
              </a:lnSpc>
              <a:spcBef>
                <a:spcPts val="1800"/>
              </a:spcBef>
              <a:defRPr sz="2400">
                <a:latin typeface="Helvetica Neue Light"/>
                <a:ea typeface="Helvetica Neue Light"/>
                <a:cs typeface="Helvetica Neue Light"/>
                <a:sym typeface="Helvetica Neue Light"/>
              </a:defRPr>
            </a:pPr>
            <a:r>
              <a:t>Terrorhandlinger i Norge og rundt omkring i verden</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Tema man kan snakke med elevene om</a:t>
            </a:r>
          </a:p>
          <a:p>
            <a:pPr defTabSz="449580">
              <a:lnSpc>
                <a:spcPct val="120000"/>
              </a:lnSpc>
              <a:spcBef>
                <a:spcPts val="1800"/>
              </a:spcBef>
              <a:defRPr sz="2400">
                <a:latin typeface="Helvetica Neue Light"/>
                <a:ea typeface="Helvetica Neue Light"/>
                <a:cs typeface="Helvetica Neue Light"/>
                <a:sym typeface="Helvetica Neue Light"/>
              </a:defRPr>
            </a:pPr>
            <a:r>
              <a:t>Hatytringer</a:t>
            </a:r>
          </a:p>
          <a:p>
            <a:pPr defTabSz="449580">
              <a:lnSpc>
                <a:spcPct val="120000"/>
              </a:lnSpc>
              <a:spcBef>
                <a:spcPts val="1800"/>
              </a:spcBef>
              <a:defRPr sz="2400">
                <a:latin typeface="Helvetica Neue Light"/>
                <a:ea typeface="Helvetica Neue Light"/>
                <a:cs typeface="Helvetica Neue Light"/>
                <a:sym typeface="Helvetica Neue Light"/>
              </a:defRPr>
            </a:pPr>
            <a:r>
              <a:t>Traume</a:t>
            </a:r>
          </a:p>
          <a:p>
            <a:pPr defTabSz="449580">
              <a:lnSpc>
                <a:spcPct val="120000"/>
              </a:lnSpc>
              <a:spcBef>
                <a:spcPts val="1800"/>
              </a:spcBef>
              <a:defRPr sz="2400">
                <a:latin typeface="Helvetica Neue Light"/>
                <a:ea typeface="Helvetica Neue Light"/>
                <a:cs typeface="Helvetica Neue Light"/>
                <a:sym typeface="Helvetica Neue Light"/>
              </a:defRPr>
            </a:pPr>
            <a:r>
              <a:t>Vennskap</a:t>
            </a:r>
          </a:p>
          <a:p>
            <a:pPr defTabSz="449580">
              <a:lnSpc>
                <a:spcPct val="120000"/>
              </a:lnSpc>
              <a:spcBef>
                <a:spcPts val="1800"/>
              </a:spcBef>
              <a:defRPr sz="2400">
                <a:latin typeface="Helvetica Neue Light"/>
                <a:ea typeface="Helvetica Neue Light"/>
                <a:cs typeface="Helvetica Neue Light"/>
                <a:sym typeface="Helvetica Neue Light"/>
              </a:defRPr>
            </a:pPr>
            <a:r>
              <a:t>Empati</a:t>
            </a:r>
          </a:p>
          <a:p>
            <a:pPr defTabSz="449580">
              <a:lnSpc>
                <a:spcPct val="120000"/>
              </a:lnSpc>
              <a:spcBef>
                <a:spcPts val="1800"/>
              </a:spcBef>
              <a:defRPr sz="2400">
                <a:latin typeface="Helvetica Neue Light"/>
                <a:ea typeface="Helvetica Neue Light"/>
                <a:cs typeface="Helvetica Neue Light"/>
                <a:sym typeface="Helvetica Neue Light"/>
              </a:defRPr>
            </a:pPr>
            <a:r>
              <a:t>Dilemma</a:t>
            </a:r>
          </a:p>
          <a:p>
            <a:pPr defTabSz="449580">
              <a:lnSpc>
                <a:spcPct val="120000"/>
              </a:lnSpc>
              <a:spcBef>
                <a:spcPts val="1800"/>
              </a:spcBef>
              <a:defRPr sz="2400">
                <a:latin typeface="Helvetica Neue Light"/>
                <a:ea typeface="Helvetica Neue Light"/>
                <a:cs typeface="Helvetica Neue Light"/>
                <a:sym typeface="Helvetica Neue Light"/>
              </a:defRPr>
            </a:pPr>
            <a:r>
              <a:t>Frykt</a:t>
            </a:r>
          </a:p>
          <a:p>
            <a:pPr defTabSz="449580">
              <a:lnSpc>
                <a:spcPct val="120000"/>
              </a:lnSpc>
              <a:spcBef>
                <a:spcPts val="1800"/>
              </a:spcBef>
              <a:defRPr sz="2400">
                <a:latin typeface="Helvetica Neue Light"/>
                <a:ea typeface="Helvetica Neue Light"/>
                <a:cs typeface="Helvetica Neue Light"/>
                <a:sym typeface="Helvetica Neue Light"/>
              </a:defRPr>
            </a:pPr>
            <a:r>
              <a:t>Skyldfølelse</a:t>
            </a:r>
          </a:p>
        </p:txBody>
      </p:sp>
      <p:sp>
        <p:nvSpPr>
          <p:cNvPr id="322"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5"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2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8"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pic>
        <p:nvPicPr>
          <p:cNvPr id="329"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30"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31" name="De overlevendes egen film"/>
          <p:cNvSpPr txBox="1"/>
          <p:nvPr/>
        </p:nvSpPr>
        <p:spPr>
          <a:xfrm>
            <a:off x="5542380" y="1664849"/>
            <a:ext cx="8710423"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De overlevendes egen film</a:t>
            </a:r>
          </a:p>
        </p:txBody>
      </p:sp>
      <p:sp>
        <p:nvSpPr>
          <p:cNvPr id="332" name="REKONSTRUKSJON UTØYA er en dokumentarfilm om å overleve og leve videre, og om å gjøre det med traumatiske minner om den mest omfattende og brutale fascistiske terrorhandlingen som har funnet sted i Europa etter krigen.…"/>
          <p:cNvSpPr txBox="1"/>
          <p:nvPr/>
        </p:nvSpPr>
        <p:spPr>
          <a:xfrm>
            <a:off x="5502249" y="3192431"/>
            <a:ext cx="12893282" cy="82069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REKONSTRUKSJON UTØYA er en dokumentarfilm om å overleve og leve videre, og om å gjøre det med traumatiske minner om den mest omfattende og brutale fascistiske terrorhandlingen som har funnet sted i Europa etter krigen. </a:t>
            </a:r>
          </a:p>
          <a:p>
            <a:pPr defTabSz="449580">
              <a:lnSpc>
                <a:spcPct val="120000"/>
              </a:lnSpc>
              <a:spcBef>
                <a:spcPts val="1800"/>
              </a:spcBef>
              <a:defRPr sz="2400">
                <a:latin typeface="Helvetica Neue Light"/>
                <a:ea typeface="Helvetica Neue Light"/>
                <a:cs typeface="Helvetica Neue Light"/>
                <a:sym typeface="Helvetica Neue Light"/>
              </a:defRPr>
            </a:pPr>
            <a:r>
              <a:t>De overlevende Rakel, Mohammed, Jenny og Torje bærer historien. I et tomt, svartmalt Filmcamp i Målselv rekonstruerer de i løpet av to uker sommeren 2017 sine opplevelser fra 22. juli 2011. Det er deres fortellinger som vi får presentert, og som rekonstrueres i filmen.</a:t>
            </a:r>
          </a:p>
          <a:p>
            <a:pPr defTabSz="449580">
              <a:lnSpc>
                <a:spcPct val="120000"/>
              </a:lnSpc>
              <a:spcBef>
                <a:spcPts val="1800"/>
              </a:spcBef>
              <a:defRPr sz="2400">
                <a:latin typeface="Helvetica Neue Light"/>
                <a:ea typeface="Helvetica Neue Light"/>
                <a:cs typeface="Helvetica Neue Light"/>
                <a:sym typeface="Helvetica Neue Light"/>
              </a:defRPr>
            </a:pPr>
            <a:r>
              <a:t>Sammen med tolv unge medvirkende og et filmteam, gjenskaper de fire dagen som forandret livene deres – dagen da morgendagens politikere skulle bli offer for et fascistisk korstog mot det åpne, demokratiske og flerkulturelle samfunnet. Først med en bombe mot regjeringskvartalet og deretter med en masseskyting mot medlemmer av AUF. I løpet av 72 minutter ble 69 personer drept på Utøya – de fleste av dem ungdommer. 52 av dem ble skutt i hodet. </a:t>
            </a:r>
          </a:p>
          <a:p>
            <a:pPr defTabSz="449580">
              <a:lnSpc>
                <a:spcPct val="120000"/>
              </a:lnSpc>
              <a:spcBef>
                <a:spcPts val="1800"/>
              </a:spcBef>
              <a:defRPr sz="2400">
                <a:latin typeface="Helvetica Neue Light"/>
                <a:ea typeface="Helvetica Neue Light"/>
                <a:cs typeface="Helvetica Neue Light"/>
                <a:sym typeface="Helvetica Neue Light"/>
              </a:defRPr>
            </a:pPr>
            <a:r>
              <a:t>I denne vonde, vanskelige og verdige dokumentaren vender fire av de overlevende tilbake til minnene fordi de er overbevist om at det er viktig – for dem selv, for oss, for samtiden og for fremtiden.</a:t>
            </a:r>
          </a:p>
          <a:p>
            <a:pPr defTabSz="449580">
              <a:lnSpc>
                <a:spcPct val="120000"/>
              </a:lnSpc>
              <a:spcBef>
                <a:spcPts val="1800"/>
              </a:spcBef>
              <a:defRPr sz="2400">
                <a:latin typeface="Helvetica Neue Light"/>
                <a:ea typeface="Helvetica Neue Light"/>
                <a:cs typeface="Helvetica Neue Light"/>
                <a:sym typeface="Helvetica Neue Light"/>
              </a:defRPr>
            </a:pPr>
            <a:r>
              <a:t>Det er vanligvis en av de overlevende ungdommer vi skal møte i forbindelsen med filmvisning.</a:t>
            </a:r>
          </a:p>
        </p:txBody>
      </p:sp>
      <p:pic>
        <p:nvPicPr>
          <p:cNvPr id="333"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34"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7"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38"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9"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0"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pic>
        <p:nvPicPr>
          <p:cNvPr id="341"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42"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43" name="Om hendelsen: Terror på Utøya 22. juli"/>
          <p:cNvSpPr txBox="1"/>
          <p:nvPr/>
        </p:nvSpPr>
        <p:spPr>
          <a:xfrm>
            <a:off x="5542380" y="1664849"/>
            <a:ext cx="12875515"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Om hendelsen: Terror på Utøya 22. juli </a:t>
            </a:r>
          </a:p>
        </p:txBody>
      </p:sp>
      <p:sp>
        <p:nvSpPr>
          <p:cNvPr id="344" name="Terroren 22. juli beskrevet av 22. juli-senteret:…"/>
          <p:cNvSpPr txBox="1"/>
          <p:nvPr/>
        </p:nvSpPr>
        <p:spPr>
          <a:xfrm>
            <a:off x="5502249" y="3192431"/>
            <a:ext cx="12893282" cy="79783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i="1" sz="2400"/>
            </a:pPr>
            <a:r>
              <a:t>Terroren 22. juli beskrevet av 22. juli-senteret:</a:t>
            </a:r>
          </a:p>
          <a:p>
            <a:pPr defTabSz="449580">
              <a:lnSpc>
                <a:spcPct val="120000"/>
              </a:lnSpc>
              <a:spcBef>
                <a:spcPts val="1800"/>
              </a:spcBef>
              <a:defRPr sz="2400">
                <a:latin typeface="Helvetica Neue Light"/>
                <a:ea typeface="Helvetica Neue Light"/>
                <a:cs typeface="Helvetica Neue Light"/>
                <a:sym typeface="Helvetica Neue Light"/>
              </a:defRPr>
            </a:pPr>
            <a:r>
              <a:t>Fredag 22. juli 2011 kl. 15.25 eksploderte en bilbombe i regjeringskvartalet i Oslo sentrum. Åtte personer ble drept og ni alvorlig skadet. Nærmere 500 personer befant seg i området da bomben eksploderte. Mange av disse ble påført fysiske skader og psykiske lidelser. Eksplosjonen forårsaket omfattende materielle ødeleggelser.</a:t>
            </a:r>
          </a:p>
          <a:p>
            <a:pPr defTabSz="449580">
              <a:lnSpc>
                <a:spcPct val="120000"/>
              </a:lnSpc>
              <a:spcBef>
                <a:spcPts val="1800"/>
              </a:spcBef>
              <a:defRPr sz="2400">
                <a:latin typeface="Helvetica Neue Light"/>
                <a:ea typeface="Helvetica Neue Light"/>
                <a:cs typeface="Helvetica Neue Light"/>
                <a:sym typeface="Helvetica Neue Light"/>
              </a:defRPr>
            </a:pPr>
            <a:r>
              <a:t>Senere samme dag fra ca. kl. 17.21 startet et massedrap på AUFs sommerleir på Utøya i Hole kommune. Det befant seg 564 personer befant seg på øya. Av disse ble 69 personer ble drept, de fleste ved skyting eller som følge av skyting. I tillegg ble 33 ungdommer skadet, og et stort antall personer påført psykiske lidelser.</a:t>
            </a:r>
          </a:p>
          <a:p>
            <a:pPr defTabSz="449580">
              <a:lnSpc>
                <a:spcPct val="120000"/>
              </a:lnSpc>
              <a:spcBef>
                <a:spcPts val="1800"/>
              </a:spcBef>
              <a:defRPr sz="2400">
                <a:latin typeface="Helvetica Neue Light"/>
                <a:ea typeface="Helvetica Neue Light"/>
                <a:cs typeface="Helvetica Neue Light"/>
                <a:sym typeface="Helvetica Neue Light"/>
              </a:defRPr>
            </a:pPr>
            <a:r>
              <a:t>Gjerningsmannen Anders Behring Breivik ble pågrepet av politiets beredskapstropp på Utøya kl. 18.34. Under avhør og i sin forklaring i Oslo tingrett oppga han høyreekstremistiske og islamfiendtlige politiske motiver for terror-handlingene. Tiltalte begrunnet angrepene som et forsvar mot et politisk styrt og hemmelig «multikulturelt».</a:t>
            </a:r>
          </a:p>
          <a:p>
            <a:pPr defTabSz="449580">
              <a:lnSpc>
                <a:spcPct val="120000"/>
              </a:lnSpc>
              <a:spcBef>
                <a:spcPts val="1800"/>
              </a:spcBef>
              <a:defRPr sz="2400">
                <a:latin typeface="Helvetica Neue Light"/>
                <a:ea typeface="Helvetica Neue Light"/>
                <a:cs typeface="Helvetica Neue Light"/>
                <a:sym typeface="Helvetica Neue Light"/>
              </a:defRPr>
            </a:pPr>
            <a:r>
              <a:t>prosjekt». Han mente at etniske nordmenn var blitt utsatt for overgrep i form av etnisk «dekonstruksjon» siden Arbeiderpartiet åpnet for masseinnvandring i 1960-årene. Alle partiene på Stortinget, men særlig Arbeiderpartiet, er ansvarlige for dette, ifølge ham.</a:t>
            </a:r>
          </a:p>
        </p:txBody>
      </p:sp>
      <p:pic>
        <p:nvPicPr>
          <p:cNvPr id="345" name="Skosåler.jpg" descr="Skosåler.jpg"/>
          <p:cNvPicPr>
            <a:picLocks noChangeAspect="1"/>
          </p:cNvPicPr>
          <p:nvPr/>
        </p:nvPicPr>
        <p:blipFill>
          <a:blip r:embed="rId3">
            <a:extLst/>
          </a:blip>
          <a:stretch>
            <a:fillRect/>
          </a:stretch>
        </p:blipFill>
        <p:spPr>
          <a:xfrm rot="5400000">
            <a:off x="3952350" y="4951432"/>
            <a:ext cx="758767" cy="974335"/>
          </a:xfrm>
          <a:prstGeom prst="rect">
            <a:avLst/>
          </a:prstGeom>
          <a:ln w="12700">
            <a:miter lim="400000"/>
          </a:ln>
        </p:spPr>
      </p:pic>
      <p:sp>
        <p:nvSpPr>
          <p:cNvPr id="346" name="Sirkel"/>
          <p:cNvSpPr/>
          <p:nvPr/>
        </p:nvSpPr>
        <p:spPr>
          <a:xfrm>
            <a:off x="20375660" y="7021894"/>
            <a:ext cx="4499029" cy="4499030"/>
          </a:xfrm>
          <a:prstGeom prst="ellipse">
            <a:avLst/>
          </a:prstGeom>
          <a:solidFill>
            <a:srgbClr val="CD1AB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7" name="Elevene var ung i 2011, derfor er det viktig å gå gjennom fakta om 22 juli."/>
          <p:cNvSpPr txBox="1"/>
          <p:nvPr/>
        </p:nvSpPr>
        <p:spPr>
          <a:xfrm>
            <a:off x="21023668" y="8407236"/>
            <a:ext cx="3203011" cy="17283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Elevene var ung i 2011, derfor er det viktig å gå gjennom fakta om 22 juli.</a:t>
            </a:r>
          </a:p>
        </p:txBody>
      </p:sp>
      <p:sp>
        <p:nvSpPr>
          <p:cNvPr id="348"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1"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52" name="Avrundet rektangel"/>
          <p:cNvSpPr/>
          <p:nvPr/>
        </p:nvSpPr>
        <p:spPr>
          <a:xfrm>
            <a:off x="-8125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4" name="Filmvisning"/>
          <p:cNvSpPr txBox="1"/>
          <p:nvPr/>
        </p:nvSpPr>
        <p:spPr>
          <a:xfrm>
            <a:off x="894035" y="6660998"/>
            <a:ext cx="2146708"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Filmvisning</a:t>
            </a:r>
          </a:p>
        </p:txBody>
      </p:sp>
      <p:pic>
        <p:nvPicPr>
          <p:cNvPr id="355"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56"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57" name="Visning av filmen"/>
          <p:cNvSpPr txBox="1"/>
          <p:nvPr/>
        </p:nvSpPr>
        <p:spPr>
          <a:xfrm>
            <a:off x="5542380" y="1664849"/>
            <a:ext cx="5551933"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Visning av filmen</a:t>
            </a:r>
          </a:p>
        </p:txBody>
      </p:sp>
      <p:sp>
        <p:nvSpPr>
          <p:cNvPr id="358" name="Filmen er 1 time og 38 min lang, i tillegg en kort introduksjon ca 5 min. og en felles samtale etter filmen som varer ca 30 minutter. Da blir totaltid 2 timer og 10 min.…"/>
          <p:cNvSpPr txBox="1"/>
          <p:nvPr/>
        </p:nvSpPr>
        <p:spPr>
          <a:xfrm>
            <a:off x="5502249" y="3192431"/>
            <a:ext cx="10983467" cy="86304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er 1 time og 38 min lang, i tillegg en kort introduksjon ca 5 min. og en felles samtale etter filmen som varer ca 30 minutter. Da blir totaltid 2 timer og 10 min.</a:t>
            </a:r>
          </a:p>
          <a:p>
            <a:pPr defTabSz="449580">
              <a:lnSpc>
                <a:spcPct val="120000"/>
              </a:lnSpc>
              <a:spcBef>
                <a:spcPts val="1800"/>
              </a:spcBef>
              <a:defRPr sz="2400">
                <a:latin typeface="Helvetica Neue Light"/>
                <a:ea typeface="Helvetica Neue Light"/>
                <a:cs typeface="Helvetica Neue Light"/>
                <a:sym typeface="Helvetica Neue Light"/>
              </a:defRPr>
            </a:pPr>
            <a:r>
              <a:t>Noen ganger vises filmen i kinosaler og noen ganger på skolen, i auditorium, klasserom eller egnet sted, Da er det viktig med gode visningsforhold, god lyd og blending av vinduer. I store rom er det fint med mikrofon(er) til samtalen. De som leder visningen og samtalen ankommer ca. 30 min før oppstart, rigger opp og tester. Da er det fint å treffe DKS ansvarlig eller noen fra skolen, fint når AV eller IT person kan være tilgjengelig for testing. Vi tar kontakt på telefon eller mail og avtaler detalj og møteplass med DKS ansvarlige ved skolen dagen før eller når på vei.</a:t>
            </a:r>
          </a:p>
          <a:p>
            <a:pPr defTabSz="449580">
              <a:lnSpc>
                <a:spcPct val="120000"/>
              </a:lnSpc>
              <a:spcBef>
                <a:spcPts val="1800"/>
              </a:spcBef>
              <a:defRPr sz="2400">
                <a:latin typeface="Helvetica Neue Light"/>
                <a:ea typeface="Helvetica Neue Light"/>
                <a:cs typeface="Helvetica Neue Light"/>
                <a:sym typeface="Helvetica Neue Light"/>
              </a:defRPr>
            </a:pPr>
            <a:r>
              <a:t>Det er fint at helsesykepleier eller sosialkontakt ved skolen er informert og aller helst er tilstede på visningen. Vi har gode erfaringer, men uten å dramatisere kan det hende at enkelte elever er sårbare eller blir sterkt berørt og da er det fint å kunne gi litt ekstra oppfølgning etter visning, eller i påfølgende dager. Da er det er fordel at støtteperson har sett filmen. Når tiden strekker til etter felles opplegget, vil de medvirkende fra filmen gjerne snakke med enkelte elever eller lærere som har noe personlig å fortelle eller flere spørsmål, eller bare vi si hei.</a:t>
            </a:r>
          </a:p>
          <a:p>
            <a:pPr defTabSz="449580">
              <a:lnSpc>
                <a:spcPct val="120000"/>
              </a:lnSpc>
              <a:spcBef>
                <a:spcPts val="1800"/>
              </a:spcBef>
              <a:defRPr i="1" sz="2400"/>
            </a:pPr>
            <a:r>
              <a:t>Fortsetter på neste side.</a:t>
            </a:r>
          </a:p>
        </p:txBody>
      </p:sp>
      <p:pic>
        <p:nvPicPr>
          <p:cNvPr id="359" name="Skosåler.jpg" descr="Skosåler.jpg"/>
          <p:cNvPicPr>
            <a:picLocks noChangeAspect="1"/>
          </p:cNvPicPr>
          <p:nvPr/>
        </p:nvPicPr>
        <p:blipFill>
          <a:blip r:embed="rId3">
            <a:extLst/>
          </a:blip>
          <a:stretch>
            <a:fillRect/>
          </a:stretch>
        </p:blipFill>
        <p:spPr>
          <a:xfrm rot="5400000">
            <a:off x="3892112" y="6460240"/>
            <a:ext cx="758767" cy="974336"/>
          </a:xfrm>
          <a:prstGeom prst="rect">
            <a:avLst/>
          </a:prstGeom>
          <a:ln w="12700">
            <a:miter lim="400000"/>
          </a:ln>
        </p:spPr>
      </p:pic>
      <p:sp>
        <p:nvSpPr>
          <p:cNvPr id="360" name="Sirkel"/>
          <p:cNvSpPr/>
          <p:nvPr/>
        </p:nvSpPr>
        <p:spPr>
          <a:xfrm>
            <a:off x="18254330" y="1153824"/>
            <a:ext cx="5551933" cy="5551933"/>
          </a:xfrm>
          <a:prstGeom prst="ellipse">
            <a:avLst/>
          </a:prstGeom>
          <a:solidFill>
            <a:srgbClr val="CD2B1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1" name="En god samtale og møtet med de medvirkende fra filmen rett etter visning er obligatorisk og viktig at alle er med på."/>
          <p:cNvSpPr txBox="1"/>
          <p:nvPr/>
        </p:nvSpPr>
        <p:spPr>
          <a:xfrm>
            <a:off x="18801422" y="3009518"/>
            <a:ext cx="4298160" cy="31362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En god samtale og møtet med de medvirkende fra filmen rett etter visning er obligatorisk og viktig at alle er med på.</a:t>
            </a:r>
          </a:p>
        </p:txBody>
      </p:sp>
      <p:sp>
        <p:nvSpPr>
          <p:cNvPr id="362"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66" name="Avrundet rektangel"/>
          <p:cNvSpPr/>
          <p:nvPr/>
        </p:nvSpPr>
        <p:spPr>
          <a:xfrm>
            <a:off x="-8125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8" name="Filmvisning"/>
          <p:cNvSpPr txBox="1"/>
          <p:nvPr/>
        </p:nvSpPr>
        <p:spPr>
          <a:xfrm>
            <a:off x="894035" y="6660998"/>
            <a:ext cx="2146708"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Filmvisning</a:t>
            </a:r>
          </a:p>
        </p:txBody>
      </p:sp>
      <p:pic>
        <p:nvPicPr>
          <p:cNvPr id="369"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370"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371" name="Visning av filmen"/>
          <p:cNvSpPr txBox="1"/>
          <p:nvPr/>
        </p:nvSpPr>
        <p:spPr>
          <a:xfrm>
            <a:off x="5542380" y="1664849"/>
            <a:ext cx="5551933"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Visning av filmen</a:t>
            </a:r>
          </a:p>
        </p:txBody>
      </p:sp>
      <p:sp>
        <p:nvSpPr>
          <p:cNvPr id="372" name="Samtalen etter filmen pleier å bli veldig fin. Vi starter med å be elevene snakke sammen og finne noen ord som beskriver filmen. Da er vi igang og prøver å få til dialog med elevene, det er lov å spørre om alt mulig og elevene lurer ofte på hvordan den o"/>
          <p:cNvSpPr txBox="1"/>
          <p:nvPr/>
        </p:nvSpPr>
        <p:spPr>
          <a:xfrm>
            <a:off x="5502249" y="3192431"/>
            <a:ext cx="10983467" cy="64121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Samtalen etter filmen pleier å bli veldig fin. Vi starter med å be elevene snakke sammen og finne noen ord som beskriver filmen. Da er vi igang og prøver å få til dialog med elevene, det er lov å spørre om alt mulig og elevene lurer ofte på hvordan den overlevende opplevde terroren på utøya og hvordan det står til i dag. Dette er ting som det vanligvis er vanskelig og få sjanser til å snakke om, men filmen åpner på en veldig fin måte opp for åpenhet og samtale om vanskelige ting. Det blir ofte også naturlig å snakke om radikalisering og hvordan man kan unngå at noe sånt kan skje igjen.</a:t>
            </a:r>
          </a:p>
          <a:p>
            <a:pPr defTabSz="449580">
              <a:lnSpc>
                <a:spcPct val="120000"/>
              </a:lnSpc>
              <a:spcBef>
                <a:spcPts val="1800"/>
              </a:spcBef>
              <a:defRPr sz="2400">
                <a:latin typeface="Helvetica Neue Light"/>
                <a:ea typeface="Helvetica Neue Light"/>
                <a:cs typeface="Helvetica Neue Light"/>
                <a:sym typeface="Helvetica Neue Light"/>
              </a:defRPr>
            </a:pPr>
            <a:r>
              <a:t>Til stede fra oss er som oftest en av de overlevende fra filmen og en av ungdommene som hjalp til med å rekonstruere minnene. Også en fra filmproduksjonen, regissøren, filmens psykolog, den norske produsenten eller an annen fra staben er med og kan fortelle mer om selve filmproduksjonen og leder samtalen etter behov. Noen ganger kan vi i samarbeid invitere en lokal gjest fra AUF, politiet eller andre med til samtalen.</a:t>
            </a:r>
          </a:p>
        </p:txBody>
      </p:sp>
      <p:pic>
        <p:nvPicPr>
          <p:cNvPr id="373" name="Skosåler.jpg" descr="Skosåler.jpg"/>
          <p:cNvPicPr>
            <a:picLocks noChangeAspect="1"/>
          </p:cNvPicPr>
          <p:nvPr/>
        </p:nvPicPr>
        <p:blipFill>
          <a:blip r:embed="rId3">
            <a:extLst/>
          </a:blip>
          <a:stretch>
            <a:fillRect/>
          </a:stretch>
        </p:blipFill>
        <p:spPr>
          <a:xfrm rot="5400000">
            <a:off x="3892112" y="6460240"/>
            <a:ext cx="758767" cy="974336"/>
          </a:xfrm>
          <a:prstGeom prst="rect">
            <a:avLst/>
          </a:prstGeom>
          <a:ln w="12700">
            <a:miter lim="400000"/>
          </a:ln>
        </p:spPr>
      </p:pic>
      <p:sp>
        <p:nvSpPr>
          <p:cNvPr id="374" name="Sirkel"/>
          <p:cNvSpPr/>
          <p:nvPr/>
        </p:nvSpPr>
        <p:spPr>
          <a:xfrm>
            <a:off x="18254330" y="1153824"/>
            <a:ext cx="5551933" cy="5551933"/>
          </a:xfrm>
          <a:prstGeom prst="ellipse">
            <a:avLst/>
          </a:prstGeom>
          <a:solidFill>
            <a:srgbClr val="CD2B1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5" name="En god samtale og møtet med de medvirkende fra filmen rett etter visning er obligatorisk og viktig at alle er med på."/>
          <p:cNvSpPr txBox="1"/>
          <p:nvPr/>
        </p:nvSpPr>
        <p:spPr>
          <a:xfrm>
            <a:off x="18801422" y="3009518"/>
            <a:ext cx="4298160" cy="31362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En god samtale og møtet med de medvirkende fra filmen rett etter visning er obligatorisk og viktig at alle er med på.</a:t>
            </a:r>
          </a:p>
        </p:txBody>
      </p:sp>
      <p:sp>
        <p:nvSpPr>
          <p:cNvPr id="376"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378" name="IMG_7298.jpg" descr="IMG_7298.jpg"/>
          <p:cNvPicPr>
            <a:picLocks noChangeAspect="1"/>
          </p:cNvPicPr>
          <p:nvPr/>
        </p:nvPicPr>
        <p:blipFill>
          <a:blip r:embed="rId2">
            <a:extLst/>
          </a:blip>
          <a:stretch>
            <a:fillRect/>
          </a:stretch>
        </p:blipFill>
        <p:spPr>
          <a:xfrm>
            <a:off x="-597325" y="-889523"/>
            <a:ext cx="20520133" cy="15390102"/>
          </a:xfrm>
          <a:prstGeom prst="rect">
            <a:avLst/>
          </a:prstGeom>
          <a:ln w="12700">
            <a:miter lim="400000"/>
          </a:ln>
        </p:spPr>
      </p:pic>
      <p:sp>
        <p:nvSpPr>
          <p:cNvPr id="37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8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3" name="Forkunnskaper"/>
          <p:cNvSpPr txBox="1"/>
          <p:nvPr/>
        </p:nvSpPr>
        <p:spPr>
          <a:xfrm>
            <a:off x="-1689979"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sp>
        <p:nvSpPr>
          <p:cNvPr id="384" name="Introduksjon"/>
          <p:cNvSpPr txBox="1"/>
          <p:nvPr/>
        </p:nvSpPr>
        <p:spPr>
          <a:xfrm>
            <a:off x="-1354397"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sp>
        <p:nvSpPr>
          <p:cNvPr id="385" name="Filmvisning"/>
          <p:cNvSpPr txBox="1"/>
          <p:nvPr/>
        </p:nvSpPr>
        <p:spPr>
          <a:xfrm>
            <a:off x="-1087165" y="6660998"/>
            <a:ext cx="2146708"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Filmvisning</a:t>
            </a:r>
          </a:p>
        </p:txBody>
      </p:sp>
      <p:sp>
        <p:nvSpPr>
          <p:cNvPr id="386"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387" name="20170603-220744.jpg" descr="20170603-220744.jpg"/>
          <p:cNvPicPr>
            <a:picLocks noChangeAspect="1"/>
          </p:cNvPicPr>
          <p:nvPr/>
        </p:nvPicPr>
        <p:blipFill>
          <a:blip r:embed="rId3">
            <a:extLst/>
          </a:blip>
          <a:stretch>
            <a:fillRect/>
          </a:stretch>
        </p:blipFill>
        <p:spPr>
          <a:xfrm>
            <a:off x="19370107" y="-115877"/>
            <a:ext cx="5077860" cy="3387885"/>
          </a:xfrm>
          <a:prstGeom prst="rect">
            <a:avLst/>
          </a:prstGeom>
          <a:ln w="12700">
            <a:miter lim="400000"/>
          </a:ln>
        </p:spPr>
      </p:pic>
      <p:pic>
        <p:nvPicPr>
          <p:cNvPr id="388" name="20170603-222854.jpg" descr="20170603-222854.jpg"/>
          <p:cNvPicPr>
            <a:picLocks noChangeAspect="1"/>
          </p:cNvPicPr>
          <p:nvPr/>
        </p:nvPicPr>
        <p:blipFill>
          <a:blip r:embed="rId4">
            <a:extLst/>
          </a:blip>
          <a:stretch>
            <a:fillRect/>
          </a:stretch>
        </p:blipFill>
        <p:spPr>
          <a:xfrm>
            <a:off x="19376125" y="3201607"/>
            <a:ext cx="5558768" cy="3708741"/>
          </a:xfrm>
          <a:prstGeom prst="rect">
            <a:avLst/>
          </a:prstGeom>
          <a:ln w="12700">
            <a:miter lim="400000"/>
          </a:ln>
        </p:spPr>
      </p:pic>
      <p:pic>
        <p:nvPicPr>
          <p:cNvPr id="389" name="20170603-221448.jpg" descr="20170603-221448.jpg"/>
          <p:cNvPicPr>
            <a:picLocks noChangeAspect="1"/>
          </p:cNvPicPr>
          <p:nvPr/>
        </p:nvPicPr>
        <p:blipFill>
          <a:blip r:embed="rId5">
            <a:extLst/>
          </a:blip>
          <a:stretch>
            <a:fillRect/>
          </a:stretch>
        </p:blipFill>
        <p:spPr>
          <a:xfrm>
            <a:off x="19376704" y="6777699"/>
            <a:ext cx="5077859" cy="3387885"/>
          </a:xfrm>
          <a:prstGeom prst="rect">
            <a:avLst/>
          </a:prstGeom>
          <a:ln w="12700">
            <a:miter lim="400000"/>
          </a:ln>
        </p:spPr>
      </p:pic>
      <p:pic>
        <p:nvPicPr>
          <p:cNvPr id="390" name="20170603-223139.jpg" descr="20170603-223139.jpg"/>
          <p:cNvPicPr>
            <a:picLocks noChangeAspect="1"/>
          </p:cNvPicPr>
          <p:nvPr/>
        </p:nvPicPr>
        <p:blipFill>
          <a:blip r:embed="rId6">
            <a:extLst/>
          </a:blip>
          <a:stretch>
            <a:fillRect/>
          </a:stretch>
        </p:blipFill>
        <p:spPr>
          <a:xfrm>
            <a:off x="19377966" y="10147985"/>
            <a:ext cx="5732887" cy="3824911"/>
          </a:xfrm>
          <a:prstGeom prst="rect">
            <a:avLst/>
          </a:prstGeom>
          <a:ln w="12700">
            <a:miter lim="400000"/>
          </a:ln>
        </p:spPr>
      </p:pic>
      <p:sp>
        <p:nvSpPr>
          <p:cNvPr id="391" name="Lysbildenummer"/>
          <p:cNvSpPr txBox="1"/>
          <p:nvPr>
            <p:ph type="sldNum" sz="quarter" idx="2"/>
          </p:nvPr>
        </p:nvSpPr>
        <p:spPr>
          <a:xfrm>
            <a:off x="12058764" y="13080999"/>
            <a:ext cx="25397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3" name="Torje og Opal på DKS turne VGS 2019.jpg" descr="Torje og Opal på DKS turne VGS 2019.jpg"/>
          <p:cNvPicPr>
            <a:picLocks noChangeAspect="1"/>
          </p:cNvPicPr>
          <p:nvPr/>
        </p:nvPicPr>
        <p:blipFill>
          <a:blip r:embed="rId2">
            <a:extLst/>
          </a:blip>
          <a:stretch>
            <a:fillRect/>
          </a:stretch>
        </p:blipFill>
        <p:spPr>
          <a:xfrm>
            <a:off x="-55832" y="-86421"/>
            <a:ext cx="18524256" cy="13888842"/>
          </a:xfrm>
          <a:prstGeom prst="rect">
            <a:avLst/>
          </a:prstGeom>
          <a:ln w="12700">
            <a:miter lim="400000"/>
          </a:ln>
        </p:spPr>
      </p:pic>
      <p:sp>
        <p:nvSpPr>
          <p:cNvPr id="39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39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7"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8"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sp>
        <p:nvSpPr>
          <p:cNvPr id="399"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0" name="Oppgaver"/>
          <p:cNvSpPr txBox="1"/>
          <p:nvPr/>
        </p:nvSpPr>
        <p:spPr>
          <a:xfrm>
            <a:off x="19365586" y="1179825"/>
            <a:ext cx="3361183" cy="1006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Oppgaver</a:t>
            </a:r>
          </a:p>
        </p:txBody>
      </p:sp>
      <p:sp>
        <p:nvSpPr>
          <p:cNvPr id="401" name="Etter at dere har sett filmen kan dere jobbe med flere arbeidsoppgaver. Her er noen forslag som spenner fra traumer, å arbeid med virkemidlene i filmen undervisning i politiske ideologier. Velg det som er mest relevant i forhold til øvrig undervisning."/>
          <p:cNvSpPr txBox="1"/>
          <p:nvPr/>
        </p:nvSpPr>
        <p:spPr>
          <a:xfrm>
            <a:off x="19325454" y="2707407"/>
            <a:ext cx="4606202" cy="354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49580">
              <a:lnSpc>
                <a:spcPct val="120000"/>
              </a:lnSpc>
              <a:spcBef>
                <a:spcPts val="1800"/>
              </a:spcBef>
              <a:defRPr sz="2400">
                <a:latin typeface="Helvetica Neue Light"/>
                <a:ea typeface="Helvetica Neue Light"/>
                <a:cs typeface="Helvetica Neue Light"/>
                <a:sym typeface="Helvetica Neue Light"/>
              </a:defRPr>
            </a:lvl1pPr>
          </a:lstStyle>
          <a:p>
            <a:pPr/>
            <a:r>
              <a:t>Etter at dere har sett filmen kan dere jobbe med flere arbeidsoppgaver. Her er noen forslag som spenner fra traumer, å arbeid med virkemidlene i filmen undervisning i politiske ideologier. Velg det som er mest relevant i forhold til øvrig undervisning.</a:t>
            </a:r>
          </a:p>
        </p:txBody>
      </p:sp>
      <p:sp>
        <p:nvSpPr>
          <p:cNvPr id="402" name="Last ned dokumentet…"/>
          <p:cNvSpPr txBox="1"/>
          <p:nvPr/>
        </p:nvSpPr>
        <p:spPr>
          <a:xfrm>
            <a:off x="19325454" y="8080367"/>
            <a:ext cx="4606202" cy="35594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b="1" sz="2400"/>
            </a:pPr>
            <a:r>
              <a:t>Last ned dokumentet</a:t>
            </a:r>
          </a:p>
          <a:p>
            <a:pPr defTabSz="449580">
              <a:lnSpc>
                <a:spcPct val="120000"/>
              </a:lnSpc>
              <a:spcBef>
                <a:spcPts val="1800"/>
              </a:spcBef>
              <a:defRPr sz="2400">
                <a:latin typeface="Helvetica Neue Light"/>
                <a:ea typeface="Helvetica Neue Light"/>
                <a:cs typeface="Helvetica Neue Light"/>
                <a:sym typeface="Helvetica Neue Light"/>
              </a:defRPr>
            </a:pPr>
            <a:r>
              <a:t>Oppgavene på de neste sidene kan lastes ned som PowerPoint her:</a:t>
            </a:r>
          </a:p>
          <a:p>
            <a:pPr defTabSz="449580">
              <a:lnSpc>
                <a:spcPct val="120000"/>
              </a:lnSpc>
              <a:spcBef>
                <a:spcPts val="1800"/>
              </a:spcBef>
              <a:defRPr sz="2400">
                <a:latin typeface="Helvetica Neue Light"/>
                <a:ea typeface="Helvetica Neue Light"/>
                <a:cs typeface="Helvetica Neue Light"/>
                <a:sym typeface="Helvetica Neue Light"/>
              </a:defRPr>
            </a:pPr>
            <a:r>
              <a:rPr u="sng">
                <a:hlinkClick r:id="rId3" invalidUrl="" action="" tgtFrame="" tooltip="" history="1" highlightClick="0" endSnd="0"/>
              </a:rPr>
              <a:t>https://www.rekonstruksjonutoya.no/dks-og-spesialvisninger#dks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5"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0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7"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8"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09"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10"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11" name="Samtale om mesting"/>
          <p:cNvSpPr txBox="1"/>
          <p:nvPr/>
        </p:nvSpPr>
        <p:spPr>
          <a:xfrm>
            <a:off x="5542380" y="1664849"/>
            <a:ext cx="686028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Samtale om mesting</a:t>
            </a:r>
          </a:p>
        </p:txBody>
      </p:sp>
      <p:sp>
        <p:nvSpPr>
          <p:cNvPr id="412" name="Både reaksjonen til Torje og til Mohammed kalles eksempler på mestring innenfor psykologien.…"/>
          <p:cNvSpPr txBox="1"/>
          <p:nvPr/>
        </p:nvSpPr>
        <p:spPr>
          <a:xfrm>
            <a:off x="5502249" y="3192431"/>
            <a:ext cx="12881620" cy="86991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Både reaksjonen til Torje og til Mohammed kalles eksempler på mestring innenfor psykologien. </a:t>
            </a:r>
          </a:p>
          <a:p>
            <a:pPr defTabSz="449580">
              <a:lnSpc>
                <a:spcPct val="120000"/>
              </a:lnSpc>
              <a:spcBef>
                <a:spcPts val="1800"/>
              </a:spcBef>
              <a:defRPr i="1" sz="2400"/>
            </a:pPr>
            <a:r>
              <a:t>Hvorfor tror dere at disse er måter å mestre på? </a:t>
            </a:r>
          </a:p>
          <a:p>
            <a:pPr defTabSz="449580">
              <a:lnSpc>
                <a:spcPct val="120000"/>
              </a:lnSpc>
              <a:spcBef>
                <a:spcPts val="1800"/>
              </a:spcBef>
              <a:defRPr i="1" sz="2400"/>
            </a:pPr>
          </a:p>
          <a:p>
            <a:pPr defTabSz="449580">
              <a:lnSpc>
                <a:spcPct val="120000"/>
              </a:lnSpc>
              <a:spcBef>
                <a:spcPts val="1800"/>
              </a:spcBef>
              <a:defRPr sz="2400">
                <a:latin typeface="Helvetica Neue Light"/>
                <a:ea typeface="Helvetica Neue Light"/>
                <a:cs typeface="Helvetica Neue Light"/>
                <a:sym typeface="Helvetica Neue Light"/>
              </a:defRPr>
            </a:pPr>
            <a:r>
              <a:t>Rakel forteller i filmen om venninna hennes som sprang forbi når Rakel trengte hjelp.</a:t>
            </a:r>
          </a:p>
          <a:p>
            <a:pPr defTabSz="449580">
              <a:lnSpc>
                <a:spcPct val="120000"/>
              </a:lnSpc>
              <a:spcBef>
                <a:spcPts val="1800"/>
              </a:spcBef>
              <a:defRPr i="1" sz="2400"/>
            </a:pPr>
            <a:r>
              <a:t>Drøft hvordan man reagerer i pressede situasjoner. </a:t>
            </a:r>
          </a:p>
          <a:p>
            <a:pPr defTabSz="449580">
              <a:lnSpc>
                <a:spcPct val="120000"/>
              </a:lnSpc>
              <a:spcBef>
                <a:spcPts val="1800"/>
              </a:spcBef>
              <a:defRPr i="1" sz="2400"/>
            </a:pPr>
            <a:r>
              <a:t>Hvordan tror du du hadde reagert i en slik situasjon? </a:t>
            </a:r>
          </a:p>
          <a:p>
            <a:pPr defTabSz="449580">
              <a:lnSpc>
                <a:spcPct val="120000"/>
              </a:lnSpc>
              <a:spcBef>
                <a:spcPts val="1800"/>
              </a:spcBef>
              <a:defRPr i="1" sz="2400"/>
            </a:pPr>
            <a:r>
              <a:t>Hvordan tror du forholdet mellom Rakel og venninna er i dag?</a:t>
            </a:r>
          </a:p>
          <a:p>
            <a:pPr defTabSz="449580">
              <a:lnSpc>
                <a:spcPct val="120000"/>
              </a:lnSpc>
              <a:spcBef>
                <a:spcPts val="1800"/>
              </a:spcBef>
              <a:defRPr i="1" sz="2400"/>
            </a:pPr>
            <a:r>
              <a:t> </a:t>
            </a:r>
          </a:p>
          <a:p>
            <a:pPr defTabSz="449580">
              <a:lnSpc>
                <a:spcPct val="120000"/>
              </a:lnSpc>
              <a:spcBef>
                <a:spcPts val="1800"/>
              </a:spcBef>
              <a:defRPr i="1" sz="2400"/>
            </a:pPr>
            <a:r>
              <a:t>Har du noen gang ønsket at du kunne gjort noe annerledes i en bestemt situasjon? Hva og hvorfor?</a:t>
            </a:r>
          </a:p>
          <a:p>
            <a:pPr defTabSz="449580">
              <a:lnSpc>
                <a:spcPct val="120000"/>
              </a:lnSpc>
              <a:spcBef>
                <a:spcPts val="1800"/>
              </a:spcBef>
              <a:defRPr i="1" sz="2400"/>
            </a:pPr>
            <a:r>
              <a:t>Hvilken effekt har rekonstruksjonene på ungdommene som spiller Rakel, Mohammed, Jenny og Torje? Hvilke effekter har det på de fire overlevende? </a:t>
            </a:r>
          </a:p>
          <a:p>
            <a:pPr defTabSz="449580">
              <a:lnSpc>
                <a:spcPct val="120000"/>
              </a:lnSpc>
              <a:spcBef>
                <a:spcPts val="1800"/>
              </a:spcBef>
              <a:defRPr i="1" sz="2400"/>
            </a:pPr>
            <a:r>
              <a:t>Hva synes dere om slutten på filmen?</a:t>
            </a:r>
          </a:p>
        </p:txBody>
      </p:sp>
      <p:pic>
        <p:nvPicPr>
          <p:cNvPr id="413"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14" name="Sirkel"/>
          <p:cNvSpPr/>
          <p:nvPr/>
        </p:nvSpPr>
        <p:spPr>
          <a:xfrm>
            <a:off x="18396542" y="-2255261"/>
            <a:ext cx="8526422" cy="8526423"/>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5" name="Ungdommene i filmen framstår ofte som forbilder for elevene, de viser at åpenhet om vanskelige følelser og hendelser er bra og mulig!"/>
          <p:cNvSpPr txBox="1"/>
          <p:nvPr/>
        </p:nvSpPr>
        <p:spPr>
          <a:xfrm>
            <a:off x="20047523" y="1193974"/>
            <a:ext cx="3905547" cy="3554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10000"/>
              </a:lnSpc>
              <a:defRPr sz="2500">
                <a:solidFill>
                  <a:srgbClr val="FFFFFF"/>
                </a:solidFill>
              </a:defRPr>
            </a:lvl1pPr>
          </a:lstStyle>
          <a:p>
            <a:pPr/>
            <a:r>
              <a:t>Ungdommene i filmen framstår ofte som forbilder for elevene, de viser at åpenhet om vanskelige følelser og hendelser er bra og mulig!</a:t>
            </a:r>
          </a:p>
        </p:txBody>
      </p:sp>
      <p:sp>
        <p:nvSpPr>
          <p:cNvPr id="416"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9"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20"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1"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2"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23"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24"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25" name="Skriveoppgave – filmanmeldelse"/>
          <p:cNvSpPr txBox="1"/>
          <p:nvPr/>
        </p:nvSpPr>
        <p:spPr>
          <a:xfrm>
            <a:off x="5542380" y="1664849"/>
            <a:ext cx="10600945"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Skriveoppgave – filmanmeldelse</a:t>
            </a:r>
          </a:p>
        </p:txBody>
      </p:sp>
      <p:sp>
        <p:nvSpPr>
          <p:cNvPr id="426" name="Skriv en anmeldelse av Rekonstruksjon Utøya der du får klart fram dine egne meninger om filmen og begrunner disse, samt setter filmens innhold inn i en kontekst.…"/>
          <p:cNvSpPr txBox="1"/>
          <p:nvPr/>
        </p:nvSpPr>
        <p:spPr>
          <a:xfrm>
            <a:off x="5502249" y="3192431"/>
            <a:ext cx="12881620" cy="15700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Skriv en anmeldelse av Rekonstruksjon Utøya der du får klart fram dine egne meninger om filmen og begrunner disse, samt setter filmens innhold inn i en kontekst. </a:t>
            </a:r>
          </a:p>
          <a:p>
            <a:pPr defTabSz="449580">
              <a:lnSpc>
                <a:spcPct val="120000"/>
              </a:lnSpc>
              <a:spcBef>
                <a:spcPts val="1800"/>
              </a:spcBef>
              <a:defRPr sz="2400">
                <a:latin typeface="Helvetica Neue Light"/>
                <a:ea typeface="Helvetica Neue Light"/>
                <a:cs typeface="Helvetica Neue Light"/>
                <a:sym typeface="Helvetica Neue Light"/>
              </a:defRPr>
            </a:pPr>
            <a:r>
              <a:t>En filmanalyse eller en anmeldelse kan gjerne struktureres på denne måten: </a:t>
            </a:r>
          </a:p>
        </p:txBody>
      </p:sp>
      <p:pic>
        <p:nvPicPr>
          <p:cNvPr id="427"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28" name="1. Et anslag En kjapp setning i begynnelsen for å si noe om hva leserne får presentert.…"/>
          <p:cNvSpPr txBox="1"/>
          <p:nvPr/>
        </p:nvSpPr>
        <p:spPr>
          <a:xfrm>
            <a:off x="5502249" y="5469650"/>
            <a:ext cx="12881621" cy="66085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644081"/>
          <a:lstStyle/>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1. Et anslag</a:t>
            </a:r>
            <a:br>
              <a:rPr b="1">
                <a:latin typeface="+mn-lt"/>
                <a:ea typeface="+mn-ea"/>
                <a:cs typeface="+mn-cs"/>
                <a:sym typeface="Helvetica Neue"/>
              </a:rPr>
            </a:br>
            <a:r>
              <a:t>En kjapp setning i begynnelsen for å si noe om hva leserne får presentert.</a:t>
            </a:r>
          </a:p>
          <a:p>
            <a:pPr defTabSz="449580">
              <a:lnSpc>
                <a:spcPct val="120000"/>
              </a:lnSpc>
              <a:spcBef>
                <a:spcPts val="1800"/>
              </a:spcBef>
              <a:defRPr b="1" sz="2400"/>
            </a:pPr>
            <a:r>
              <a:t>2. Innledning</a:t>
            </a:r>
          </a:p>
          <a:p>
            <a:pPr defTabSz="449580">
              <a:lnSpc>
                <a:spcPct val="120000"/>
              </a:lnSpc>
              <a:spcBef>
                <a:spcPts val="1800"/>
              </a:spcBef>
              <a:defRPr sz="2400">
                <a:latin typeface="Helvetica Neue Light"/>
                <a:ea typeface="Helvetica Neue Light"/>
                <a:cs typeface="Helvetica Neue Light"/>
                <a:sym typeface="Helvetica Neue Light"/>
              </a:defRPr>
            </a:pPr>
            <a:r>
              <a:t>Hva er handlingen i filmen? Dette blir gjerne kalt en deskriptiv eller en beskrivende del. </a:t>
            </a:r>
          </a:p>
          <a:p>
            <a:pPr defTabSz="449580">
              <a:lnSpc>
                <a:spcPct val="120000"/>
              </a:lnSpc>
              <a:spcBef>
                <a:spcPts val="1800"/>
              </a:spcBef>
              <a:defRPr sz="2400">
                <a:latin typeface="Helvetica Neue Light"/>
                <a:ea typeface="Helvetica Neue Light"/>
                <a:cs typeface="Helvetica Neue Light"/>
                <a:sym typeface="Helvetica Neue Light"/>
              </a:defRPr>
            </a:pPr>
            <a:r>
              <a:t>Hvordan fortelles historien? Kom gjerne inn på filmatiske virkemidler (kameravinkler, lyd, lys, musikk, klipping eller bildeutsnitt). </a:t>
            </a:r>
          </a:p>
          <a:p>
            <a:pPr defTabSz="449580">
              <a:lnSpc>
                <a:spcPct val="120000"/>
              </a:lnSpc>
              <a:spcBef>
                <a:spcPts val="1800"/>
              </a:spcBef>
              <a:defRPr sz="2400">
                <a:latin typeface="Helvetica Neue Light"/>
                <a:ea typeface="Helvetica Neue Light"/>
                <a:cs typeface="Helvetica Neue Light"/>
                <a:sym typeface="Helvetica Neue Light"/>
              </a:defRPr>
            </a:pPr>
            <a:r>
              <a:t>Brukes intervjuer eller dokumentaropptak? </a:t>
            </a:r>
          </a:p>
          <a:p>
            <a:pPr defTabSz="449580">
              <a:lnSpc>
                <a:spcPct val="120000"/>
              </a:lnSpc>
              <a:spcBef>
                <a:spcPts val="1800"/>
              </a:spcBef>
              <a:defRPr sz="2400">
                <a:latin typeface="Helvetica Neue Light"/>
                <a:ea typeface="Helvetica Neue Light"/>
                <a:cs typeface="Helvetica Neue Light"/>
                <a:sym typeface="Helvetica Neue Light"/>
              </a:defRPr>
            </a:pPr>
            <a:r>
              <a:t>Hvordan virker de valgene filmskaperne tar på deg? </a:t>
            </a:r>
          </a:p>
          <a:p>
            <a:pPr defTabSz="449580">
              <a:lnSpc>
                <a:spcPct val="120000"/>
              </a:lnSpc>
              <a:spcBef>
                <a:spcPts val="1800"/>
              </a:spcBef>
              <a:defRPr b="1" sz="2400"/>
            </a:pPr>
            <a:r>
              <a:t>3. En analysedel</a:t>
            </a:r>
          </a:p>
          <a:p>
            <a:pPr defTabSz="449580">
              <a:lnSpc>
                <a:spcPct val="120000"/>
              </a:lnSpc>
              <a:spcBef>
                <a:spcPts val="1800"/>
              </a:spcBef>
              <a:defRPr sz="2400">
                <a:latin typeface="Helvetica Neue Light"/>
                <a:ea typeface="Helvetica Neue Light"/>
                <a:cs typeface="Helvetica Neue Light"/>
                <a:sym typeface="Helvetica Neue Light"/>
              </a:defRPr>
            </a:pPr>
            <a:r>
              <a:t>Hva handler filmen om? </a:t>
            </a:r>
          </a:p>
          <a:p>
            <a:pPr defTabSz="449580">
              <a:lnSpc>
                <a:spcPct val="120000"/>
              </a:lnSpc>
              <a:spcBef>
                <a:spcPts val="1800"/>
              </a:spcBef>
              <a:defRPr sz="2400">
                <a:latin typeface="Helvetica Neue Light"/>
                <a:ea typeface="Helvetica Neue Light"/>
                <a:cs typeface="Helvetica Neue Light"/>
                <a:sym typeface="Helvetica Neue Light"/>
              </a:defRPr>
            </a:pPr>
            <a:r>
              <a:t>Hva mener du er denne filmens viktigste budskap? </a:t>
            </a:r>
          </a:p>
          <a:p>
            <a:pPr defTabSz="449580">
              <a:lnSpc>
                <a:spcPct val="120000"/>
              </a:lnSpc>
              <a:spcBef>
                <a:spcPts val="1800"/>
              </a:spcBef>
              <a:defRPr sz="2400">
                <a:latin typeface="Helvetica Neue Light"/>
                <a:ea typeface="Helvetica Neue Light"/>
                <a:cs typeface="Helvetica Neue Light"/>
                <a:sym typeface="Helvetica Neue Light"/>
              </a:defRPr>
            </a:pPr>
            <a:r>
              <a:t>Hvilke scener fra filmen gjorde mest inntrykk på deg? </a:t>
            </a:r>
          </a:p>
          <a:p>
            <a:pPr defTabSz="449580">
              <a:lnSpc>
                <a:spcPct val="120000"/>
              </a:lnSpc>
              <a:spcBef>
                <a:spcPts val="1800"/>
              </a:spcBef>
              <a:defRPr sz="2400">
                <a:latin typeface="Helvetica Neue Light"/>
                <a:ea typeface="Helvetica Neue Light"/>
                <a:cs typeface="Helvetica Neue Light"/>
                <a:sym typeface="Helvetica Neue Light"/>
              </a:defRPr>
            </a:pPr>
            <a:r>
              <a:t>Hva kan vi lære av filmen? </a:t>
            </a:r>
          </a:p>
          <a:p>
            <a:pPr defTabSz="449580">
              <a:lnSpc>
                <a:spcPct val="120000"/>
              </a:lnSpc>
              <a:spcBef>
                <a:spcPts val="1800"/>
              </a:spcBef>
              <a:defRPr sz="2400">
                <a:latin typeface="Helvetica Neue Light"/>
                <a:ea typeface="Helvetica Neue Light"/>
                <a:cs typeface="Helvetica Neue Light"/>
                <a:sym typeface="Helvetica Neue Light"/>
              </a:defRPr>
            </a:pPr>
            <a:r>
              <a:t>Hva lærer filmen oss om terroren den 22. juli?  </a:t>
            </a:r>
          </a:p>
          <a:p>
            <a:pPr defTabSz="449580">
              <a:lnSpc>
                <a:spcPct val="120000"/>
              </a:lnSpc>
              <a:spcBef>
                <a:spcPts val="1800"/>
              </a:spcBef>
              <a:defRPr b="1" sz="2400"/>
            </a:pPr>
            <a:r>
              <a:t>4. Oppsummering</a:t>
            </a:r>
          </a:p>
          <a:p>
            <a:pPr defTabSz="449580">
              <a:lnSpc>
                <a:spcPct val="120000"/>
              </a:lnSpc>
              <a:spcBef>
                <a:spcPts val="1800"/>
              </a:spcBef>
              <a:defRPr sz="2400">
                <a:latin typeface="Helvetica Neue Light"/>
                <a:ea typeface="Helvetica Neue Light"/>
                <a:cs typeface="Helvetica Neue Light"/>
                <a:sym typeface="Helvetica Neue Light"/>
              </a:defRPr>
            </a:pPr>
            <a:r>
              <a:t>Hva synes du om filmen? </a:t>
            </a:r>
          </a:p>
          <a:p>
            <a:pPr defTabSz="449580">
              <a:lnSpc>
                <a:spcPct val="120000"/>
              </a:lnSpc>
              <a:spcBef>
                <a:spcPts val="1800"/>
              </a:spcBef>
              <a:defRPr sz="2400">
                <a:latin typeface="Helvetica Neue Light"/>
                <a:ea typeface="Helvetica Neue Light"/>
                <a:cs typeface="Helvetica Neue Light"/>
                <a:sym typeface="Helvetica Neue Light"/>
              </a:defRPr>
            </a:pPr>
            <a:r>
              <a:t>Oppnår filmskaperne det de ønsker?</a:t>
            </a:r>
          </a:p>
        </p:txBody>
      </p:sp>
      <p:sp>
        <p:nvSpPr>
          <p:cNvPr id="429"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9" name="Gruppe"/>
          <p:cNvGrpSpPr/>
          <p:nvPr/>
        </p:nvGrpSpPr>
        <p:grpSpPr>
          <a:xfrm>
            <a:off x="7468121" y="5181016"/>
            <a:ext cx="3768348" cy="1152545"/>
            <a:chOff x="0" y="0"/>
            <a:chExt cx="3768346" cy="1152543"/>
          </a:xfrm>
        </p:grpSpPr>
        <p:sp>
          <p:nvSpPr>
            <p:cNvPr id="157" name="Avrundet rektangel"/>
            <p:cNvSpPr/>
            <p:nvPr/>
          </p:nvSpPr>
          <p:spPr>
            <a:xfrm>
              <a:off x="0" y="0"/>
              <a:ext cx="3768347" cy="1152544"/>
            </a:xfrm>
            <a:prstGeom prst="roundRect">
              <a:avLst>
                <a:gd name="adj" fmla="val 50000"/>
              </a:avLst>
            </a:prstGeom>
            <a:solidFill>
              <a:srgbClr val="CD1AB4"/>
            </a:solidFill>
            <a:ln w="12700" cap="flat">
              <a:noFill/>
              <a:miter lim="400000"/>
            </a:ln>
            <a:effectLst/>
          </p:spPr>
          <p:txBody>
            <a:bodyPr wrap="square" lIns="50800" tIns="50800" rIns="50800" bIns="50800" numCol="1" anchor="ctr">
              <a:noAutofit/>
            </a:bodyP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158" name="Forkunnskaper"/>
            <p:cNvSpPr txBox="1"/>
            <p:nvPr/>
          </p:nvSpPr>
          <p:spPr>
            <a:xfrm>
              <a:off x="570988" y="289132"/>
              <a:ext cx="2831898" cy="572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FFFFFF"/>
                  </a:solidFill>
                </a:defRPr>
              </a:lvl1pPr>
            </a:lstStyle>
            <a:p>
              <a:pPr/>
              <a:r>
                <a:t>Forkunnskaper</a:t>
              </a:r>
            </a:p>
          </p:txBody>
        </p:sp>
      </p:grpSp>
      <p:grpSp>
        <p:nvGrpSpPr>
          <p:cNvPr id="162" name="Gruppe"/>
          <p:cNvGrpSpPr/>
          <p:nvPr/>
        </p:nvGrpSpPr>
        <p:grpSpPr>
          <a:xfrm>
            <a:off x="1894384" y="5181016"/>
            <a:ext cx="3768347" cy="1152545"/>
            <a:chOff x="0" y="0"/>
            <a:chExt cx="3768346" cy="1152543"/>
          </a:xfrm>
        </p:grpSpPr>
        <p:sp>
          <p:nvSpPr>
            <p:cNvPr id="160" name="Avrundet rektangel"/>
            <p:cNvSpPr/>
            <p:nvPr/>
          </p:nvSpPr>
          <p:spPr>
            <a:xfrm>
              <a:off x="0" y="0"/>
              <a:ext cx="3768347" cy="1152544"/>
            </a:xfrm>
            <a:prstGeom prst="roundRect">
              <a:avLst>
                <a:gd name="adj" fmla="val 50000"/>
              </a:avLst>
            </a:prstGeom>
            <a:solidFill>
              <a:srgbClr val="1A62CD"/>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61" name="Introduksjon"/>
            <p:cNvSpPr txBox="1"/>
            <p:nvPr/>
          </p:nvSpPr>
          <p:spPr>
            <a:xfrm>
              <a:off x="804262" y="289132"/>
              <a:ext cx="2365350" cy="572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FFFFFF"/>
                  </a:solidFill>
                </a:defRPr>
              </a:lvl1pPr>
            </a:lstStyle>
            <a:p>
              <a:pPr/>
              <a:r>
                <a:t>Introduksjon</a:t>
              </a:r>
            </a:p>
          </p:txBody>
        </p:sp>
      </p:grpSp>
      <p:grpSp>
        <p:nvGrpSpPr>
          <p:cNvPr id="165" name="Gruppe"/>
          <p:cNvGrpSpPr/>
          <p:nvPr/>
        </p:nvGrpSpPr>
        <p:grpSpPr>
          <a:xfrm>
            <a:off x="13041858" y="5181016"/>
            <a:ext cx="3768347" cy="1152545"/>
            <a:chOff x="0" y="0"/>
            <a:chExt cx="3768346" cy="1152543"/>
          </a:xfrm>
        </p:grpSpPr>
        <p:sp>
          <p:nvSpPr>
            <p:cNvPr id="163" name="Avrundet rektangel"/>
            <p:cNvSpPr/>
            <p:nvPr/>
          </p:nvSpPr>
          <p:spPr>
            <a:xfrm>
              <a:off x="0" y="0"/>
              <a:ext cx="3768347" cy="1152544"/>
            </a:xfrm>
            <a:prstGeom prst="roundRect">
              <a:avLst>
                <a:gd name="adj" fmla="val 50000"/>
              </a:avLst>
            </a:prstGeom>
            <a:solidFill>
              <a:srgbClr val="CD1A1A"/>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64" name="Filmvisning"/>
            <p:cNvSpPr txBox="1"/>
            <p:nvPr/>
          </p:nvSpPr>
          <p:spPr>
            <a:xfrm>
              <a:off x="913583" y="289861"/>
              <a:ext cx="2146708" cy="572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FFFFFF"/>
                  </a:solidFill>
                </a:defRPr>
              </a:lvl1pPr>
            </a:lstStyle>
            <a:p>
              <a:pPr/>
              <a:r>
                <a:t>Filmvisning</a:t>
              </a:r>
            </a:p>
          </p:txBody>
        </p:sp>
      </p:grpSp>
      <p:grpSp>
        <p:nvGrpSpPr>
          <p:cNvPr id="168" name="Gruppe"/>
          <p:cNvGrpSpPr/>
          <p:nvPr/>
        </p:nvGrpSpPr>
        <p:grpSpPr>
          <a:xfrm>
            <a:off x="18615595" y="5181016"/>
            <a:ext cx="3768348" cy="1152545"/>
            <a:chOff x="0" y="0"/>
            <a:chExt cx="3768346" cy="1152543"/>
          </a:xfrm>
        </p:grpSpPr>
        <p:sp>
          <p:nvSpPr>
            <p:cNvPr id="166" name="Avrundet rektangel"/>
            <p:cNvSpPr/>
            <p:nvPr/>
          </p:nvSpPr>
          <p:spPr>
            <a:xfrm>
              <a:off x="0" y="0"/>
              <a:ext cx="3768347" cy="1152544"/>
            </a:xfrm>
            <a:prstGeom prst="roundRect">
              <a:avLst>
                <a:gd name="adj" fmla="val 50000"/>
              </a:avLst>
            </a:prstGeom>
            <a:solidFill>
              <a:srgbClr val="1ACD2A"/>
            </a:solidFill>
            <a:ln w="12700" cap="flat">
              <a:noFill/>
              <a:miter lim="400000"/>
            </a:ln>
            <a:effectLst/>
          </p:spPr>
          <p:txBody>
            <a:bodyPr wrap="square" lIns="50800" tIns="50800" rIns="50800" bIns="50800" numCol="1" anchor="ctr">
              <a:noAutofit/>
            </a:bodyP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67" name="Oppgaver"/>
            <p:cNvSpPr txBox="1"/>
            <p:nvPr/>
          </p:nvSpPr>
          <p:spPr>
            <a:xfrm>
              <a:off x="1030220" y="289862"/>
              <a:ext cx="1913434" cy="572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FFFFFF"/>
                  </a:solidFill>
                </a:defRPr>
              </a:lvl1pPr>
            </a:lstStyle>
            <a:p>
              <a:pPr/>
              <a:r>
                <a:t>Oppgaver</a:t>
              </a:r>
            </a:p>
          </p:txBody>
        </p:sp>
      </p:grpSp>
      <p:pic>
        <p:nvPicPr>
          <p:cNvPr id="169" name="Skosåler.jpg" descr="Skosåler.jpg"/>
          <p:cNvPicPr>
            <a:picLocks noChangeAspect="1"/>
          </p:cNvPicPr>
          <p:nvPr/>
        </p:nvPicPr>
        <p:blipFill>
          <a:blip r:embed="rId2">
            <a:extLst/>
          </a:blip>
          <a:stretch>
            <a:fillRect/>
          </a:stretch>
        </p:blipFill>
        <p:spPr>
          <a:xfrm rot="5400000">
            <a:off x="6286530" y="5270121"/>
            <a:ext cx="758767" cy="974335"/>
          </a:xfrm>
          <a:prstGeom prst="rect">
            <a:avLst/>
          </a:prstGeom>
          <a:ln w="12700">
            <a:miter lim="400000"/>
          </a:ln>
        </p:spPr>
      </p:pic>
      <p:pic>
        <p:nvPicPr>
          <p:cNvPr id="170" name="Skosåler.jpg" descr="Skosåler.jpg"/>
          <p:cNvPicPr>
            <a:picLocks noChangeAspect="1"/>
          </p:cNvPicPr>
          <p:nvPr/>
        </p:nvPicPr>
        <p:blipFill>
          <a:blip r:embed="rId2">
            <a:extLst/>
          </a:blip>
          <a:stretch>
            <a:fillRect/>
          </a:stretch>
        </p:blipFill>
        <p:spPr>
          <a:xfrm rot="5400000">
            <a:off x="11799472" y="5270121"/>
            <a:ext cx="758767" cy="974335"/>
          </a:xfrm>
          <a:prstGeom prst="rect">
            <a:avLst/>
          </a:prstGeom>
          <a:ln w="12700">
            <a:miter lim="400000"/>
          </a:ln>
        </p:spPr>
      </p:pic>
      <p:pic>
        <p:nvPicPr>
          <p:cNvPr id="171" name="Skosåler.jpg" descr="Skosåler.jpg"/>
          <p:cNvPicPr>
            <a:picLocks noChangeAspect="1"/>
          </p:cNvPicPr>
          <p:nvPr/>
        </p:nvPicPr>
        <p:blipFill>
          <a:blip r:embed="rId2">
            <a:extLst/>
          </a:blip>
          <a:stretch>
            <a:fillRect/>
          </a:stretch>
        </p:blipFill>
        <p:spPr>
          <a:xfrm rot="5400000">
            <a:off x="17425030" y="5270121"/>
            <a:ext cx="758768" cy="974335"/>
          </a:xfrm>
          <a:prstGeom prst="rect">
            <a:avLst/>
          </a:prstGeom>
          <a:ln w="12700">
            <a:miter lim="400000"/>
          </a:ln>
        </p:spPr>
      </p:pic>
      <p:sp>
        <p:nvSpPr>
          <p:cNvPr id="172" name="Linje"/>
          <p:cNvSpPr/>
          <p:nvPr/>
        </p:nvSpPr>
        <p:spPr>
          <a:xfrm flipV="1">
            <a:off x="2001800" y="7291801"/>
            <a:ext cx="1" cy="3351811"/>
          </a:xfrm>
          <a:prstGeom prst="line">
            <a:avLst/>
          </a:prstGeom>
          <a:ln w="25400">
            <a:solidFill>
              <a:srgbClr val="000000"/>
            </a:solidFill>
            <a:miter lim="400000"/>
          </a:ln>
        </p:spPr>
        <p:txBody>
          <a:bodyPr lIns="50800" tIns="50800" rIns="50800" bIns="50800" anchor="ctr"/>
          <a:lstStyle/>
          <a:p>
            <a:pPr/>
          </a:p>
        </p:txBody>
      </p:sp>
      <p:sp>
        <p:nvSpPr>
          <p:cNvPr id="173" name="Bruk av undervisningsressursen…"/>
          <p:cNvSpPr txBox="1"/>
          <p:nvPr/>
        </p:nvSpPr>
        <p:spPr>
          <a:xfrm>
            <a:off x="2358269" y="7443339"/>
            <a:ext cx="2840577" cy="3048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R="186689" defTabSz="449580">
              <a:lnSpc>
                <a:spcPct val="107916"/>
              </a:lnSpc>
              <a:spcBef>
                <a:spcPts val="800"/>
              </a:spcBef>
              <a:defRPr sz="1600"/>
            </a:pPr>
            <a:r>
              <a:t>Bruk av undervisningsressursen </a:t>
            </a:r>
          </a:p>
          <a:p>
            <a:pPr marR="186689" defTabSz="449580">
              <a:lnSpc>
                <a:spcPct val="107916"/>
              </a:lnSpc>
              <a:spcBef>
                <a:spcPts val="800"/>
              </a:spcBef>
              <a:defRPr sz="1600"/>
            </a:pPr>
            <a:r>
              <a:t>Gjennomføring av undervisningsopplegget	</a:t>
            </a:r>
          </a:p>
          <a:p>
            <a:pPr marR="186689" defTabSz="449580">
              <a:lnSpc>
                <a:spcPct val="107916"/>
              </a:lnSpc>
              <a:spcBef>
                <a:spcPts val="800"/>
              </a:spcBef>
              <a:defRPr sz="1600"/>
            </a:pPr>
            <a:r>
              <a:t>Om filmen	 </a:t>
            </a:r>
          </a:p>
          <a:p>
            <a:pPr marR="186689" defTabSz="449580">
              <a:lnSpc>
                <a:spcPct val="107916"/>
              </a:lnSpc>
              <a:spcBef>
                <a:spcPts val="800"/>
              </a:spcBef>
              <a:defRPr sz="1600"/>
            </a:pPr>
            <a:r>
              <a:t>Relevans i forhold til opplæringens verdigrunnlag</a:t>
            </a:r>
          </a:p>
          <a:p>
            <a:pPr marR="186689" defTabSz="449580">
              <a:lnSpc>
                <a:spcPct val="107916"/>
              </a:lnSpc>
              <a:spcBef>
                <a:spcPts val="800"/>
              </a:spcBef>
              <a:defRPr sz="1600"/>
            </a:pPr>
            <a:r>
              <a:t>Relevans i forhold til tverrfaglig tema</a:t>
            </a:r>
          </a:p>
          <a:p>
            <a:pPr marR="186689" defTabSz="449580">
              <a:lnSpc>
                <a:spcPct val="107916"/>
              </a:lnSpc>
              <a:spcBef>
                <a:spcPts val="800"/>
              </a:spcBef>
              <a:defRPr sz="1600"/>
            </a:pPr>
            <a:r>
              <a:t>Fakta om filmen</a:t>
            </a:r>
          </a:p>
        </p:txBody>
      </p:sp>
      <p:sp>
        <p:nvSpPr>
          <p:cNvPr id="174" name="3"/>
          <p:cNvSpPr txBox="1"/>
          <p:nvPr/>
        </p:nvSpPr>
        <p:spPr>
          <a:xfrm>
            <a:off x="5237895" y="7671673"/>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3</a:t>
            </a:r>
          </a:p>
        </p:txBody>
      </p:sp>
      <p:sp>
        <p:nvSpPr>
          <p:cNvPr id="175" name="4"/>
          <p:cNvSpPr txBox="1"/>
          <p:nvPr/>
        </p:nvSpPr>
        <p:spPr>
          <a:xfrm>
            <a:off x="5237895" y="8274483"/>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4</a:t>
            </a:r>
          </a:p>
        </p:txBody>
      </p:sp>
      <p:sp>
        <p:nvSpPr>
          <p:cNvPr id="176" name="5"/>
          <p:cNvSpPr txBox="1"/>
          <p:nvPr/>
        </p:nvSpPr>
        <p:spPr>
          <a:xfrm>
            <a:off x="5237895" y="8617383"/>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5</a:t>
            </a:r>
          </a:p>
        </p:txBody>
      </p:sp>
      <p:sp>
        <p:nvSpPr>
          <p:cNvPr id="177" name="6"/>
          <p:cNvSpPr txBox="1"/>
          <p:nvPr/>
        </p:nvSpPr>
        <p:spPr>
          <a:xfrm>
            <a:off x="5237895" y="9193241"/>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6</a:t>
            </a:r>
          </a:p>
        </p:txBody>
      </p:sp>
      <p:sp>
        <p:nvSpPr>
          <p:cNvPr id="178" name="Linje"/>
          <p:cNvSpPr/>
          <p:nvPr/>
        </p:nvSpPr>
        <p:spPr>
          <a:xfrm flipV="1">
            <a:off x="7563072" y="7277560"/>
            <a:ext cx="1" cy="2318357"/>
          </a:xfrm>
          <a:prstGeom prst="line">
            <a:avLst/>
          </a:prstGeom>
          <a:ln w="25400">
            <a:solidFill>
              <a:srgbClr val="000000"/>
            </a:solidFill>
            <a:miter lim="400000"/>
          </a:ln>
        </p:spPr>
        <p:txBody>
          <a:bodyPr lIns="50800" tIns="50800" rIns="50800" bIns="50800" anchor="ctr"/>
          <a:lstStyle/>
          <a:p>
            <a:pPr/>
          </a:p>
        </p:txBody>
      </p:sp>
      <p:sp>
        <p:nvSpPr>
          <p:cNvPr id="179" name="Før dere ser filmen…"/>
          <p:cNvSpPr txBox="1"/>
          <p:nvPr/>
        </p:nvSpPr>
        <p:spPr>
          <a:xfrm>
            <a:off x="7838174" y="7439883"/>
            <a:ext cx="2840577" cy="18605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R="186689" defTabSz="449580">
              <a:lnSpc>
                <a:spcPct val="107916"/>
              </a:lnSpc>
              <a:spcBef>
                <a:spcPts val="800"/>
              </a:spcBef>
              <a:defRPr sz="1600"/>
            </a:pPr>
            <a:r>
              <a:t>Før dere ser filmen </a:t>
            </a:r>
          </a:p>
          <a:p>
            <a:pPr marR="186689" defTabSz="449580">
              <a:lnSpc>
                <a:spcPct val="107916"/>
              </a:lnSpc>
              <a:spcBef>
                <a:spcPts val="800"/>
              </a:spcBef>
              <a:defRPr sz="1600"/>
            </a:pPr>
            <a:r>
              <a:t>Aktuelle tema og samtaler før eller etter filmvisningen</a:t>
            </a:r>
          </a:p>
          <a:p>
            <a:pPr marR="186689" defTabSz="449580">
              <a:lnSpc>
                <a:spcPct val="107916"/>
              </a:lnSpc>
              <a:spcBef>
                <a:spcPts val="800"/>
              </a:spcBef>
              <a:defRPr sz="1600"/>
            </a:pPr>
            <a:r>
              <a:t>De overlevendes egen film</a:t>
            </a:r>
          </a:p>
          <a:p>
            <a:pPr marR="186689" defTabSz="449580">
              <a:lnSpc>
                <a:spcPct val="107916"/>
              </a:lnSpc>
              <a:spcBef>
                <a:spcPts val="800"/>
              </a:spcBef>
              <a:defRPr sz="1600"/>
            </a:pPr>
            <a:r>
              <a:t>Om hendelsen: Terror på Utøya 22. juli </a:t>
            </a:r>
          </a:p>
        </p:txBody>
      </p:sp>
      <p:sp>
        <p:nvSpPr>
          <p:cNvPr id="180" name="10"/>
          <p:cNvSpPr txBox="1"/>
          <p:nvPr/>
        </p:nvSpPr>
        <p:spPr>
          <a:xfrm>
            <a:off x="10757279" y="7456169"/>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10</a:t>
            </a:r>
          </a:p>
        </p:txBody>
      </p:sp>
      <p:sp>
        <p:nvSpPr>
          <p:cNvPr id="181" name="11"/>
          <p:cNvSpPr txBox="1"/>
          <p:nvPr/>
        </p:nvSpPr>
        <p:spPr>
          <a:xfrm>
            <a:off x="10757279" y="8049034"/>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11</a:t>
            </a:r>
          </a:p>
        </p:txBody>
      </p:sp>
      <p:sp>
        <p:nvSpPr>
          <p:cNvPr id="182" name="12"/>
          <p:cNvSpPr txBox="1"/>
          <p:nvPr/>
        </p:nvSpPr>
        <p:spPr>
          <a:xfrm>
            <a:off x="10757279" y="8385584"/>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12</a:t>
            </a:r>
          </a:p>
        </p:txBody>
      </p:sp>
      <p:sp>
        <p:nvSpPr>
          <p:cNvPr id="183" name="13"/>
          <p:cNvSpPr txBox="1"/>
          <p:nvPr/>
        </p:nvSpPr>
        <p:spPr>
          <a:xfrm>
            <a:off x="10757279" y="8979004"/>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13</a:t>
            </a:r>
          </a:p>
        </p:txBody>
      </p:sp>
      <p:sp>
        <p:nvSpPr>
          <p:cNvPr id="184" name="Linje"/>
          <p:cNvSpPr/>
          <p:nvPr/>
        </p:nvSpPr>
        <p:spPr>
          <a:xfrm flipV="1">
            <a:off x="13203357" y="7273178"/>
            <a:ext cx="1" cy="1006597"/>
          </a:xfrm>
          <a:prstGeom prst="line">
            <a:avLst/>
          </a:prstGeom>
          <a:ln w="25400">
            <a:solidFill>
              <a:srgbClr val="000000"/>
            </a:solidFill>
            <a:miter lim="400000"/>
          </a:ln>
        </p:spPr>
        <p:txBody>
          <a:bodyPr lIns="50800" tIns="50800" rIns="50800" bIns="50800" anchor="ctr"/>
          <a:lstStyle/>
          <a:p>
            <a:pPr/>
          </a:p>
        </p:txBody>
      </p:sp>
      <p:sp>
        <p:nvSpPr>
          <p:cNvPr id="185" name="Visning av filmen"/>
          <p:cNvSpPr txBox="1"/>
          <p:nvPr/>
        </p:nvSpPr>
        <p:spPr>
          <a:xfrm>
            <a:off x="13560758" y="7468513"/>
            <a:ext cx="284057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R="186689" defTabSz="449580">
              <a:lnSpc>
                <a:spcPct val="107916"/>
              </a:lnSpc>
              <a:spcBef>
                <a:spcPts val="800"/>
              </a:spcBef>
              <a:defRPr sz="1600"/>
            </a:lvl1pPr>
          </a:lstStyle>
          <a:p>
            <a:pPr/>
            <a:r>
              <a:t>Visning av filmen</a:t>
            </a:r>
          </a:p>
        </p:txBody>
      </p:sp>
      <p:sp>
        <p:nvSpPr>
          <p:cNvPr id="186" name="14-15"/>
          <p:cNvSpPr txBox="1"/>
          <p:nvPr/>
        </p:nvSpPr>
        <p:spPr>
          <a:xfrm>
            <a:off x="16187763" y="7462154"/>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14-15</a:t>
            </a:r>
          </a:p>
        </p:txBody>
      </p:sp>
      <p:sp>
        <p:nvSpPr>
          <p:cNvPr id="187" name="Linje"/>
          <p:cNvSpPr/>
          <p:nvPr/>
        </p:nvSpPr>
        <p:spPr>
          <a:xfrm flipV="1">
            <a:off x="18792844" y="7269508"/>
            <a:ext cx="1" cy="4909905"/>
          </a:xfrm>
          <a:prstGeom prst="line">
            <a:avLst/>
          </a:prstGeom>
          <a:ln w="25400">
            <a:solidFill>
              <a:srgbClr val="000000"/>
            </a:solidFill>
            <a:miter lim="400000"/>
          </a:ln>
        </p:spPr>
        <p:txBody>
          <a:bodyPr lIns="50800" tIns="50800" rIns="50800" bIns="50800" anchor="ctr"/>
          <a:lstStyle/>
          <a:p>
            <a:pPr/>
          </a:p>
        </p:txBody>
      </p:sp>
      <p:sp>
        <p:nvSpPr>
          <p:cNvPr id="188" name="Samtale om mesting…"/>
          <p:cNvSpPr txBox="1"/>
          <p:nvPr/>
        </p:nvSpPr>
        <p:spPr>
          <a:xfrm>
            <a:off x="19079480" y="7485829"/>
            <a:ext cx="2840577" cy="4686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R="186689" defTabSz="449580">
              <a:lnSpc>
                <a:spcPct val="107916"/>
              </a:lnSpc>
              <a:spcBef>
                <a:spcPts val="800"/>
              </a:spcBef>
              <a:defRPr sz="1600"/>
            </a:pPr>
            <a:r>
              <a:t>Samtale om mesting </a:t>
            </a:r>
          </a:p>
          <a:p>
            <a:pPr marR="186689" defTabSz="449580">
              <a:lnSpc>
                <a:spcPct val="107916"/>
              </a:lnSpc>
              <a:spcBef>
                <a:spcPts val="800"/>
              </a:spcBef>
              <a:defRPr sz="1600"/>
            </a:pPr>
            <a:r>
              <a:t>Skriveoppgave – filmanmeldelse </a:t>
            </a:r>
          </a:p>
          <a:p>
            <a:pPr marR="186689" defTabSz="449580">
              <a:lnSpc>
                <a:spcPct val="107916"/>
              </a:lnSpc>
              <a:spcBef>
                <a:spcPts val="800"/>
              </a:spcBef>
              <a:defRPr sz="1600"/>
            </a:pPr>
            <a:r>
              <a:t>Samtale om begrepet rekonstruksjon</a:t>
            </a:r>
          </a:p>
          <a:p>
            <a:pPr marR="186689" defTabSz="449580">
              <a:lnSpc>
                <a:spcPct val="107916"/>
              </a:lnSpc>
              <a:spcBef>
                <a:spcPts val="800"/>
              </a:spcBef>
              <a:defRPr sz="1600"/>
            </a:pPr>
            <a:r>
              <a:t>Sammenligne med andre filmer om 22. juli</a:t>
            </a:r>
          </a:p>
          <a:p>
            <a:pPr marR="186689" defTabSz="449580">
              <a:lnSpc>
                <a:spcPct val="107916"/>
              </a:lnSpc>
              <a:spcBef>
                <a:spcPts val="800"/>
              </a:spcBef>
              <a:defRPr sz="1600"/>
            </a:pPr>
            <a:r>
              <a:t>Ofrene og hatyrtinger</a:t>
            </a:r>
          </a:p>
          <a:p>
            <a:pPr marR="186689" defTabSz="449580">
              <a:lnSpc>
                <a:spcPct val="107916"/>
              </a:lnSpc>
              <a:spcBef>
                <a:spcPts val="800"/>
              </a:spcBef>
              <a:defRPr sz="1600"/>
            </a:pPr>
            <a:r>
              <a:t>Taler etter terroren den 22. juli</a:t>
            </a:r>
          </a:p>
          <a:p>
            <a:pPr marR="186689" defTabSz="449580">
              <a:lnSpc>
                <a:spcPct val="107916"/>
              </a:lnSpc>
              <a:spcBef>
                <a:spcPts val="800"/>
              </a:spcBef>
              <a:defRPr sz="1600"/>
            </a:pPr>
            <a:r>
              <a:t>Ideologi og politikk  </a:t>
            </a:r>
          </a:p>
          <a:p>
            <a:pPr marR="186689" defTabSz="449580">
              <a:lnSpc>
                <a:spcPct val="107916"/>
              </a:lnSpc>
              <a:spcBef>
                <a:spcPts val="800"/>
              </a:spcBef>
              <a:defRPr sz="1600"/>
            </a:pPr>
            <a:r>
              <a:t>Gjerningsmannen </a:t>
            </a:r>
            <a:br/>
            <a:r>
              <a:t>Anders Behring Breivik</a:t>
            </a:r>
          </a:p>
          <a:p>
            <a:pPr marR="186689" defTabSz="449580">
              <a:lnSpc>
                <a:spcPct val="107916"/>
              </a:lnSpc>
              <a:spcBef>
                <a:spcPts val="800"/>
              </a:spcBef>
              <a:defRPr sz="1600"/>
            </a:pPr>
            <a:r>
              <a:t>Sosiale media</a:t>
            </a:r>
          </a:p>
          <a:p>
            <a:pPr marR="186689" defTabSz="449580">
              <a:lnSpc>
                <a:spcPct val="107916"/>
              </a:lnSpc>
              <a:spcBef>
                <a:spcPts val="800"/>
              </a:spcBef>
              <a:defRPr sz="1600"/>
            </a:pPr>
            <a:r>
              <a:t>Lenker</a:t>
            </a:r>
          </a:p>
        </p:txBody>
      </p:sp>
      <p:sp>
        <p:nvSpPr>
          <p:cNvPr id="189" name="17"/>
          <p:cNvSpPr txBox="1"/>
          <p:nvPr/>
        </p:nvSpPr>
        <p:spPr>
          <a:xfrm>
            <a:off x="22037851" y="7464834"/>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17</a:t>
            </a:r>
          </a:p>
        </p:txBody>
      </p:sp>
      <p:sp>
        <p:nvSpPr>
          <p:cNvPr id="190" name="18"/>
          <p:cNvSpPr txBox="1"/>
          <p:nvPr/>
        </p:nvSpPr>
        <p:spPr>
          <a:xfrm>
            <a:off x="22037851" y="8049034"/>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18</a:t>
            </a:r>
          </a:p>
        </p:txBody>
      </p:sp>
      <p:sp>
        <p:nvSpPr>
          <p:cNvPr id="191" name="19"/>
          <p:cNvSpPr txBox="1"/>
          <p:nvPr/>
        </p:nvSpPr>
        <p:spPr>
          <a:xfrm>
            <a:off x="22037851" y="8642783"/>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19</a:t>
            </a:r>
          </a:p>
        </p:txBody>
      </p:sp>
      <p:sp>
        <p:nvSpPr>
          <p:cNvPr id="192" name="20"/>
          <p:cNvSpPr txBox="1"/>
          <p:nvPr/>
        </p:nvSpPr>
        <p:spPr>
          <a:xfrm>
            <a:off x="22037851" y="9253586"/>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20</a:t>
            </a:r>
          </a:p>
        </p:txBody>
      </p:sp>
      <p:sp>
        <p:nvSpPr>
          <p:cNvPr id="193" name="Slik bruker du dette undervisningsheftet"/>
          <p:cNvSpPr txBox="1"/>
          <p:nvPr/>
        </p:nvSpPr>
        <p:spPr>
          <a:xfrm>
            <a:off x="1872248" y="2177384"/>
            <a:ext cx="13083541"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Slik bruker du dette undervisningsheftet</a:t>
            </a:r>
          </a:p>
        </p:txBody>
      </p:sp>
      <p:pic>
        <p:nvPicPr>
          <p:cNvPr id="194" name="Rode 2.jpg" descr="Rode 2.jpg"/>
          <p:cNvPicPr>
            <a:picLocks noChangeAspect="0"/>
          </p:cNvPicPr>
          <p:nvPr/>
        </p:nvPicPr>
        <p:blipFill>
          <a:blip r:embed="rId3">
            <a:extLst/>
          </a:blip>
          <a:stretch>
            <a:fillRect/>
          </a:stretch>
        </p:blipFill>
        <p:spPr>
          <a:xfrm rot="5400000">
            <a:off x="21461843" y="11895609"/>
            <a:ext cx="658893" cy="1673637"/>
          </a:xfrm>
          <a:prstGeom prst="rect">
            <a:avLst/>
          </a:prstGeom>
          <a:ln w="12700">
            <a:miter lim="400000"/>
          </a:ln>
        </p:spPr>
      </p:pic>
      <p:pic>
        <p:nvPicPr>
          <p:cNvPr id="195" name="Rode 2.jpg" descr="Rode 2.jpg"/>
          <p:cNvPicPr>
            <a:picLocks noChangeAspect="0"/>
          </p:cNvPicPr>
          <p:nvPr/>
        </p:nvPicPr>
        <p:blipFill>
          <a:blip r:embed="rId3">
            <a:extLst/>
          </a:blip>
          <a:stretch>
            <a:fillRect/>
          </a:stretch>
        </p:blipFill>
        <p:spPr>
          <a:xfrm rot="5160000">
            <a:off x="19416656" y="12021227"/>
            <a:ext cx="570399" cy="1524001"/>
          </a:xfrm>
          <a:prstGeom prst="rect">
            <a:avLst/>
          </a:prstGeom>
          <a:ln w="12700">
            <a:miter lim="400000"/>
          </a:ln>
        </p:spPr>
      </p:pic>
      <p:sp>
        <p:nvSpPr>
          <p:cNvPr id="196"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7" name="7"/>
          <p:cNvSpPr txBox="1"/>
          <p:nvPr/>
        </p:nvSpPr>
        <p:spPr>
          <a:xfrm>
            <a:off x="5237895" y="9769099"/>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7</a:t>
            </a:r>
          </a:p>
        </p:txBody>
      </p:sp>
      <p:sp>
        <p:nvSpPr>
          <p:cNvPr id="198" name="8"/>
          <p:cNvSpPr txBox="1"/>
          <p:nvPr/>
        </p:nvSpPr>
        <p:spPr>
          <a:xfrm>
            <a:off x="5237895" y="10151816"/>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8</a:t>
            </a:r>
          </a:p>
        </p:txBody>
      </p:sp>
      <p:sp>
        <p:nvSpPr>
          <p:cNvPr id="199" name="21"/>
          <p:cNvSpPr txBox="1"/>
          <p:nvPr/>
        </p:nvSpPr>
        <p:spPr>
          <a:xfrm>
            <a:off x="22037851" y="9655091"/>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21</a:t>
            </a:r>
          </a:p>
        </p:txBody>
      </p:sp>
      <p:sp>
        <p:nvSpPr>
          <p:cNvPr id="200" name="22"/>
          <p:cNvSpPr txBox="1"/>
          <p:nvPr/>
        </p:nvSpPr>
        <p:spPr>
          <a:xfrm>
            <a:off x="22037851" y="9946607"/>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22</a:t>
            </a:r>
          </a:p>
        </p:txBody>
      </p:sp>
      <p:sp>
        <p:nvSpPr>
          <p:cNvPr id="201" name="23"/>
          <p:cNvSpPr txBox="1"/>
          <p:nvPr/>
        </p:nvSpPr>
        <p:spPr>
          <a:xfrm>
            <a:off x="22037851" y="10546640"/>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23</a:t>
            </a:r>
          </a:p>
        </p:txBody>
      </p:sp>
      <p:sp>
        <p:nvSpPr>
          <p:cNvPr id="202" name="24-25"/>
          <p:cNvSpPr txBox="1"/>
          <p:nvPr/>
        </p:nvSpPr>
        <p:spPr>
          <a:xfrm>
            <a:off x="22037851" y="11163860"/>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24-25</a:t>
            </a:r>
          </a:p>
        </p:txBody>
      </p:sp>
      <p:sp>
        <p:nvSpPr>
          <p:cNvPr id="203" name="26"/>
          <p:cNvSpPr txBox="1"/>
          <p:nvPr/>
        </p:nvSpPr>
        <p:spPr>
          <a:xfrm>
            <a:off x="22037851" y="11529969"/>
            <a:ext cx="841607" cy="324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26</a:t>
            </a:r>
          </a:p>
        </p:txBody>
      </p:sp>
      <p:sp>
        <p:nvSpPr>
          <p:cNvPr id="204" name="27"/>
          <p:cNvSpPr txBox="1"/>
          <p:nvPr/>
        </p:nvSpPr>
        <p:spPr>
          <a:xfrm>
            <a:off x="22037851" y="11896077"/>
            <a:ext cx="841607" cy="3245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186689" defTabSz="449580">
              <a:lnSpc>
                <a:spcPct val="107916"/>
              </a:lnSpc>
              <a:spcBef>
                <a:spcPts val="800"/>
              </a:spcBef>
              <a:defRPr sz="1600"/>
            </a:lvl1pPr>
          </a:lstStyle>
          <a:p>
            <a:pPr/>
            <a:r>
              <a:t>27</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2"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3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4"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5"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36"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37"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38" name="Samtale om begrepet rekonstruksjon"/>
          <p:cNvSpPr txBox="1"/>
          <p:nvPr/>
        </p:nvSpPr>
        <p:spPr>
          <a:xfrm>
            <a:off x="5542380" y="1664849"/>
            <a:ext cx="12211051"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Samtale om begrepet rekonstruksjon</a:t>
            </a:r>
          </a:p>
        </p:txBody>
      </p:sp>
      <p:sp>
        <p:nvSpPr>
          <p:cNvPr id="439" name="Rekonstruksjon: Det å rekonstruere, gjenoppbygging, restaurering, omdanning; rekonstruert modell.  Å rekonstruere fra minnet sitt en tidligere hendelse er noe som blir brukt i en rekke sammenhenger; juridisk, psykologisk og kunstnerlig.…"/>
          <p:cNvSpPr txBox="1"/>
          <p:nvPr/>
        </p:nvSpPr>
        <p:spPr>
          <a:xfrm>
            <a:off x="5502249" y="3192431"/>
            <a:ext cx="12881620" cy="3788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Rekonstruksjon: Det å rekonstruere, gjenoppbygging, restaurering, omdanning; rekonstruert modell.  Å rekonstruere fra minnet sitt en tidligere hendelse er noe som blir brukt i en rekke sammenhenger; juridisk, psykologisk og kunstnerlig.</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r>
              <a:t>Drøft dette begrepet i forkant av visningen. </a:t>
            </a:r>
          </a:p>
          <a:p>
            <a:pPr defTabSz="449580">
              <a:lnSpc>
                <a:spcPct val="120000"/>
              </a:lnSpc>
              <a:spcBef>
                <a:spcPts val="1800"/>
              </a:spcBef>
              <a:defRPr sz="2400">
                <a:latin typeface="Helvetica Neue Light"/>
                <a:ea typeface="Helvetica Neue Light"/>
                <a:cs typeface="Helvetica Neue Light"/>
                <a:sym typeface="Helvetica Neue Light"/>
              </a:defRPr>
            </a:pPr>
            <a:r>
              <a:t>Dette er en dokumentarfilm, som kan defineres som «en kreativ bearbeidelse av virkeligheten». Hva tenker dere om dette i lys av tittelen?</a:t>
            </a:r>
          </a:p>
        </p:txBody>
      </p:sp>
      <p:pic>
        <p:nvPicPr>
          <p:cNvPr id="440"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41" name="Sirkel"/>
          <p:cNvSpPr/>
          <p:nvPr/>
        </p:nvSpPr>
        <p:spPr>
          <a:xfrm>
            <a:off x="12573626" y="7898712"/>
            <a:ext cx="4565307" cy="4565307"/>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2" name="Dette kan diskuteres både før og etter at dere har sett filmen."/>
          <p:cNvSpPr txBox="1"/>
          <p:nvPr/>
        </p:nvSpPr>
        <p:spPr>
          <a:xfrm>
            <a:off x="13230767" y="9526299"/>
            <a:ext cx="3251025" cy="1310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Dette kan diskuteres både før og etter at dere har sett filmen.</a:t>
            </a:r>
          </a:p>
        </p:txBody>
      </p:sp>
      <p:sp>
        <p:nvSpPr>
          <p:cNvPr id="443"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4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50"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51"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52" name="Sammenligne med andre filmer om 22. juli"/>
          <p:cNvSpPr txBox="1"/>
          <p:nvPr/>
        </p:nvSpPr>
        <p:spPr>
          <a:xfrm>
            <a:off x="5542380" y="1664849"/>
            <a:ext cx="13876021"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Sammenligne med andre filmer om 22. juli</a:t>
            </a:r>
          </a:p>
        </p:txBody>
      </p:sp>
      <p:sp>
        <p:nvSpPr>
          <p:cNvPr id="453" name="Det er laget flere filmer som omhandler terroren på Utøya. Samme år som Rekonstruksjon Utøya kom også Erik Poppe med en film som het «Utøya 22. juli» og «22 July» som var i regi av Paul Greengrass.…"/>
          <p:cNvSpPr txBox="1"/>
          <p:nvPr/>
        </p:nvSpPr>
        <p:spPr>
          <a:xfrm>
            <a:off x="5502249" y="3192431"/>
            <a:ext cx="12881620" cy="489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laget flere filmer som omhandler terroren på Utøya. Samme år som Rekonstruksjon Utøya kom også Erik Poppe med en film som het «Utøya 22. juli» og «22 July» som var i regi av Paul Greengrass. </a:t>
            </a:r>
          </a:p>
          <a:p>
            <a:pPr defTabSz="449580">
              <a:lnSpc>
                <a:spcPct val="120000"/>
              </a:lnSpc>
              <a:spcBef>
                <a:spcPts val="1800"/>
              </a:spcBef>
              <a:defRPr sz="2400">
                <a:latin typeface="Helvetica Neue Light"/>
                <a:ea typeface="Helvetica Neue Light"/>
                <a:cs typeface="Helvetica Neue Light"/>
                <a:sym typeface="Helvetica Neue Light"/>
              </a:defRPr>
            </a:pPr>
            <a:r>
              <a:t>De to andre filmene er spillefilmer. Hva er forskjellene mellom en spillefilm og dokumentar? </a:t>
            </a:r>
          </a:p>
          <a:p>
            <a:pPr defTabSz="449580">
              <a:lnSpc>
                <a:spcPct val="120000"/>
              </a:lnSpc>
              <a:spcBef>
                <a:spcPts val="1800"/>
              </a:spcBef>
              <a:defRPr sz="2400">
                <a:latin typeface="Helvetica Neue Light"/>
                <a:ea typeface="Helvetica Neue Light"/>
                <a:cs typeface="Helvetica Neue Light"/>
                <a:sym typeface="Helvetica Neue Light"/>
              </a:defRPr>
            </a:pPr>
            <a:r>
              <a:t>Hva tror du er grunnen til at regissøren Carl Javér ønsket å lage en film som den dere har sett, i denne sjangeren og på denne måten? </a:t>
            </a:r>
          </a:p>
          <a:p>
            <a:pPr defTabSz="449580">
              <a:lnSpc>
                <a:spcPct val="120000"/>
              </a:lnSpc>
              <a:spcBef>
                <a:spcPts val="1800"/>
              </a:spcBef>
              <a:defRPr sz="2400">
                <a:latin typeface="Helvetica Neue Light"/>
                <a:ea typeface="Helvetica Neue Light"/>
                <a:cs typeface="Helvetica Neue Light"/>
                <a:sym typeface="Helvetica Neue Light"/>
              </a:defRPr>
            </a:pPr>
            <a:r>
              <a:t>Snakk om de forskjellige vinklingene filmskaperne har hatt til samme hendelse. </a:t>
            </a:r>
          </a:p>
          <a:p>
            <a:pPr defTabSz="449580">
              <a:lnSpc>
                <a:spcPct val="120000"/>
              </a:lnSpc>
              <a:spcBef>
                <a:spcPts val="1800"/>
              </a:spcBef>
              <a:defRPr sz="2400">
                <a:latin typeface="Helvetica Neue Light"/>
                <a:ea typeface="Helvetica Neue Light"/>
                <a:cs typeface="Helvetica Neue Light"/>
                <a:sym typeface="Helvetica Neue Light"/>
              </a:defRPr>
            </a:pPr>
            <a:r>
              <a:t>Disse filmene kom i 2018. Man snakket da mye om at «det er for tidlig». Hva tror du man mente med det? Hva tenker dere om det?</a:t>
            </a:r>
          </a:p>
        </p:txBody>
      </p:sp>
      <p:pic>
        <p:nvPicPr>
          <p:cNvPr id="454"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55" name="Sirkel"/>
          <p:cNvSpPr/>
          <p:nvPr/>
        </p:nvSpPr>
        <p:spPr>
          <a:xfrm>
            <a:off x="19979730" y="3627040"/>
            <a:ext cx="3623120" cy="3623120"/>
          </a:xfrm>
          <a:prstGeom prst="ellipse">
            <a:avLst/>
          </a:prstGeom>
          <a:solidFill>
            <a:srgbClr val="1ACC2A"/>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56" name="Dere kan enten se de andre to filmene eller lese om dem."/>
          <p:cNvSpPr txBox="1"/>
          <p:nvPr/>
        </p:nvSpPr>
        <p:spPr>
          <a:xfrm>
            <a:off x="20608614" y="4574427"/>
            <a:ext cx="2365351" cy="17283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Dere kan enten se de andre to filmene eller lese om dem.</a:t>
            </a:r>
          </a:p>
        </p:txBody>
      </p:sp>
      <p:sp>
        <p:nvSpPr>
          <p:cNvPr id="457"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6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3"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64"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65"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66" name="Ofrene og hatytringer"/>
          <p:cNvSpPr txBox="1"/>
          <p:nvPr/>
        </p:nvSpPr>
        <p:spPr>
          <a:xfrm>
            <a:off x="5542380" y="1664849"/>
            <a:ext cx="703173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Ofrene og hatytringer</a:t>
            </a:r>
          </a:p>
        </p:txBody>
      </p:sp>
      <p:sp>
        <p:nvSpPr>
          <p:cNvPr id="467" name="Dette er eksempler på trusler som noen av de overlevende fra Utøya har mottatt i etterkant.…"/>
          <p:cNvSpPr txBox="1"/>
          <p:nvPr/>
        </p:nvSpPr>
        <p:spPr>
          <a:xfrm>
            <a:off x="5502249" y="3192431"/>
            <a:ext cx="12881620" cy="75551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Dette er eksempler på trusler som noen av de overlevende fra Utøya har mottatt i etterkant.</a:t>
            </a:r>
          </a:p>
          <a:p>
            <a:pPr defTabSz="449580">
              <a:lnSpc>
                <a:spcPct val="120000"/>
              </a:lnSpc>
              <a:spcBef>
                <a:spcPts val="1800"/>
              </a:spcBef>
              <a:defRPr sz="2400">
                <a:latin typeface="Helvetica Neue Light"/>
                <a:ea typeface="Helvetica Neue Light"/>
                <a:cs typeface="Helvetica Neue Light"/>
                <a:sym typeface="Helvetica Neue Light"/>
              </a:defRPr>
            </a:pPr>
            <a:r>
              <a:t>Hvordan ville dere ha reagert om dere mottok denne type meldinger på Messenger, Snapchat eller sms? </a:t>
            </a:r>
          </a:p>
          <a:p>
            <a:pPr defTabSz="449580">
              <a:lnSpc>
                <a:spcPct val="120000"/>
              </a:lnSpc>
              <a:spcBef>
                <a:spcPts val="1800"/>
              </a:spcBef>
              <a:defRPr sz="2400">
                <a:latin typeface="Helvetica Neue Light"/>
                <a:ea typeface="Helvetica Neue Light"/>
                <a:cs typeface="Helvetica Neue Light"/>
                <a:sym typeface="Helvetica Neue Light"/>
              </a:defRPr>
            </a:pPr>
            <a:r>
              <a:t>Ytringsfrihet er et viktig prinsipp i et demokrati. Det betyr at alle kan si hva de mener, uten å være redde for å bli straffet for det. Samtidig gjør Straffeloven det ulovlig å si noe som setter rikets sikkerhet i fare. Krenkelser av privatlivets fred er forbudt, likeså er diskriminering og hatefulle ytringer. I tillegg finnes det en lang rekke andre lover som på ulike måter setter rammer og grenser for ytringsfriheten.  </a:t>
            </a:r>
          </a:p>
          <a:p>
            <a:pPr defTabSz="449580">
              <a:lnSpc>
                <a:spcPct val="120000"/>
              </a:lnSpc>
              <a:spcBef>
                <a:spcPts val="1800"/>
              </a:spcBef>
              <a:defRPr sz="2400">
                <a:latin typeface="Helvetica Neue Light"/>
                <a:ea typeface="Helvetica Neue Light"/>
                <a:cs typeface="Helvetica Neue Light"/>
                <a:sym typeface="Helvetica Neue Light"/>
              </a:defRPr>
            </a:pPr>
            <a:r>
              <a:t>Undersøk hva er strafferammen for denne typen trusler. Hvilke paragrafer kan benyttes? </a:t>
            </a:r>
          </a:p>
          <a:p>
            <a:pPr defTabSz="449580">
              <a:lnSpc>
                <a:spcPct val="120000"/>
              </a:lnSpc>
              <a:spcBef>
                <a:spcPts val="1800"/>
              </a:spcBef>
              <a:defRPr sz="2400">
                <a:latin typeface="Helvetica Neue Light"/>
                <a:ea typeface="Helvetica Neue Light"/>
                <a:cs typeface="Helvetica Neue Light"/>
                <a:sym typeface="Helvetica Neue Light"/>
              </a:defRPr>
            </a:pPr>
            <a:r>
              <a:t>Har noen av dere mottatt eller sendt trusler? Dette er jo svært alvorlige trusler som har blitt fremsatt, men finnes det graderinger av trusler? </a:t>
            </a:r>
          </a:p>
          <a:p>
            <a:pPr defTabSz="449580">
              <a:lnSpc>
                <a:spcPct val="120000"/>
              </a:lnSpc>
              <a:spcBef>
                <a:spcPts val="1800"/>
              </a:spcBef>
              <a:defRPr sz="2400">
                <a:latin typeface="Helvetica Neue Light"/>
                <a:ea typeface="Helvetica Neue Light"/>
                <a:cs typeface="Helvetica Neue Light"/>
                <a:sym typeface="Helvetica Neue Light"/>
              </a:defRPr>
            </a:pPr>
            <a:r>
              <a:t>Hva kan vi som storsamfunn gjøre for å motvirke at enkeltpersoner blir utsatt for denne typen trusler? </a:t>
            </a:r>
          </a:p>
          <a:p>
            <a:pPr defTabSz="449580">
              <a:lnSpc>
                <a:spcPct val="120000"/>
              </a:lnSpc>
              <a:spcBef>
                <a:spcPts val="1800"/>
              </a:spcBef>
              <a:defRPr sz="2400">
                <a:latin typeface="Helvetica Neue Light"/>
                <a:ea typeface="Helvetica Neue Light"/>
                <a:cs typeface="Helvetica Neue Light"/>
                <a:sym typeface="Helvetica Neue Light"/>
              </a:defRPr>
            </a:pPr>
            <a:r>
              <a:t>Finn en definisjon på hatkriminalitet. Gi eksempler på hatkriminalitet av både større og mindre art.</a:t>
            </a:r>
          </a:p>
        </p:txBody>
      </p:sp>
      <p:pic>
        <p:nvPicPr>
          <p:cNvPr id="468"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pic>
        <p:nvPicPr>
          <p:cNvPr id="469" name="Bilde" descr="Bilde"/>
          <p:cNvPicPr>
            <a:picLocks noChangeAspect="1"/>
          </p:cNvPicPr>
          <p:nvPr/>
        </p:nvPicPr>
        <p:blipFill>
          <a:blip r:embed="rId4">
            <a:extLst/>
          </a:blip>
          <a:stretch>
            <a:fillRect/>
          </a:stretch>
        </p:blipFill>
        <p:spPr>
          <a:xfrm>
            <a:off x="19611362" y="8387187"/>
            <a:ext cx="1981201" cy="2120901"/>
          </a:xfrm>
          <a:prstGeom prst="rect">
            <a:avLst/>
          </a:prstGeom>
          <a:ln w="25400">
            <a:solidFill>
              <a:schemeClr val="accent1">
                <a:lumOff val="-13575"/>
              </a:schemeClr>
            </a:solidFill>
            <a:miter lim="400000"/>
          </a:ln>
        </p:spPr>
      </p:pic>
      <p:pic>
        <p:nvPicPr>
          <p:cNvPr id="470" name="Bilde" descr="Bilde"/>
          <p:cNvPicPr>
            <a:picLocks noChangeAspect="1"/>
          </p:cNvPicPr>
          <p:nvPr/>
        </p:nvPicPr>
        <p:blipFill>
          <a:blip r:embed="rId5">
            <a:extLst/>
          </a:blip>
          <a:stretch>
            <a:fillRect/>
          </a:stretch>
        </p:blipFill>
        <p:spPr>
          <a:xfrm>
            <a:off x="19287512" y="3424829"/>
            <a:ext cx="2628901" cy="2082801"/>
          </a:xfrm>
          <a:prstGeom prst="rect">
            <a:avLst/>
          </a:prstGeom>
          <a:ln w="12700">
            <a:miter lim="400000"/>
          </a:ln>
        </p:spPr>
      </p:pic>
      <p:pic>
        <p:nvPicPr>
          <p:cNvPr id="471" name="Bilde" descr="Bilde"/>
          <p:cNvPicPr>
            <a:picLocks noChangeAspect="1"/>
          </p:cNvPicPr>
          <p:nvPr/>
        </p:nvPicPr>
        <p:blipFill>
          <a:blip r:embed="rId6">
            <a:extLst/>
          </a:blip>
          <a:stretch>
            <a:fillRect/>
          </a:stretch>
        </p:blipFill>
        <p:spPr>
          <a:xfrm>
            <a:off x="20842240" y="5925058"/>
            <a:ext cx="3124201" cy="2044701"/>
          </a:xfrm>
          <a:prstGeom prst="rect">
            <a:avLst/>
          </a:prstGeom>
          <a:ln w="12700">
            <a:miter lim="400000"/>
          </a:ln>
        </p:spPr>
      </p:pic>
      <p:pic>
        <p:nvPicPr>
          <p:cNvPr id="472" name="Bilde" descr="Bilde"/>
          <p:cNvPicPr>
            <a:picLocks noChangeAspect="1"/>
          </p:cNvPicPr>
          <p:nvPr/>
        </p:nvPicPr>
        <p:blipFill>
          <a:blip r:embed="rId7">
            <a:extLst/>
          </a:blip>
          <a:stretch>
            <a:fillRect/>
          </a:stretch>
        </p:blipFill>
        <p:spPr>
          <a:xfrm>
            <a:off x="22178767" y="1553076"/>
            <a:ext cx="1739901" cy="2070101"/>
          </a:xfrm>
          <a:prstGeom prst="rect">
            <a:avLst/>
          </a:prstGeom>
          <a:ln w="25400">
            <a:solidFill>
              <a:schemeClr val="accent1">
                <a:lumOff val="-13575"/>
              </a:schemeClr>
            </a:solidFill>
            <a:miter lim="400000"/>
          </a:ln>
        </p:spPr>
      </p:pic>
      <p:sp>
        <p:nvSpPr>
          <p:cNvPr id="473"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7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80"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81"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82" name="Taler etter terroren den 22. juli"/>
          <p:cNvSpPr txBox="1"/>
          <p:nvPr/>
        </p:nvSpPr>
        <p:spPr>
          <a:xfrm>
            <a:off x="5542380" y="1664849"/>
            <a:ext cx="10053829"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Taler etter terroren den 22. juli </a:t>
            </a:r>
          </a:p>
        </p:txBody>
      </p:sp>
      <p:sp>
        <p:nvSpPr>
          <p:cNvPr id="483" name="Lytt til talene her: https://22julisenteret.no/ressurs/1263/…"/>
          <p:cNvSpPr txBox="1"/>
          <p:nvPr/>
        </p:nvSpPr>
        <p:spPr>
          <a:xfrm>
            <a:off x="5502249" y="3192431"/>
            <a:ext cx="12881620" cy="38050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Lytt til talene her: </a:t>
            </a:r>
            <a:r>
              <a:rPr u="sng">
                <a:hlinkClick r:id="rId3" invalidUrl="" action="" tgtFrame="" tooltip="" history="1" highlightClick="0" endSnd="0"/>
              </a:rPr>
              <a:t>https://22julisenteret.no/ressurs/1263/</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r>
              <a:t>Hva er hovedessensen i talene? </a:t>
            </a:r>
          </a:p>
          <a:p>
            <a:pPr defTabSz="449580">
              <a:lnSpc>
                <a:spcPct val="120000"/>
              </a:lnSpc>
              <a:spcBef>
                <a:spcPts val="1800"/>
              </a:spcBef>
              <a:defRPr sz="2400">
                <a:latin typeface="Helvetica Neue Light"/>
                <a:ea typeface="Helvetica Neue Light"/>
                <a:cs typeface="Helvetica Neue Light"/>
                <a:sym typeface="Helvetica Neue Light"/>
              </a:defRPr>
            </a:pPr>
            <a:r>
              <a:t>Hvilke likheter og forskjeller finner du? </a:t>
            </a:r>
          </a:p>
          <a:p>
            <a:pPr defTabSz="449580">
              <a:lnSpc>
                <a:spcPct val="120000"/>
              </a:lnSpc>
              <a:spcBef>
                <a:spcPts val="1800"/>
              </a:spcBef>
              <a:defRPr sz="2400">
                <a:latin typeface="Helvetica Neue Light"/>
                <a:ea typeface="Helvetica Neue Light"/>
                <a:cs typeface="Helvetica Neue Light"/>
                <a:sym typeface="Helvetica Neue Light"/>
              </a:defRPr>
            </a:pPr>
            <a:r>
              <a:t>Hva mener du er hovedbudskapene i disse talene? </a:t>
            </a:r>
          </a:p>
          <a:p>
            <a:pPr defTabSz="449580">
              <a:lnSpc>
                <a:spcPct val="120000"/>
              </a:lnSpc>
              <a:spcBef>
                <a:spcPts val="1800"/>
              </a:spcBef>
              <a:defRPr sz="2400">
                <a:latin typeface="Helvetica Neue Light"/>
                <a:ea typeface="Helvetica Neue Light"/>
                <a:cs typeface="Helvetica Neue Light"/>
                <a:sym typeface="Helvetica Neue Light"/>
              </a:defRPr>
            </a:pPr>
            <a:r>
              <a:t>Gi eksempler på retorikk og virkemidler som brukes i talene.</a:t>
            </a:r>
          </a:p>
        </p:txBody>
      </p:sp>
      <p:pic>
        <p:nvPicPr>
          <p:cNvPr id="484" name="Skosåler.jpg" descr="Skosåler.jpg"/>
          <p:cNvPicPr>
            <a:picLocks noChangeAspect="1"/>
          </p:cNvPicPr>
          <p:nvPr/>
        </p:nvPicPr>
        <p:blipFill>
          <a:blip r:embed="rId4">
            <a:extLst/>
          </a:blip>
          <a:stretch>
            <a:fillRect/>
          </a:stretch>
        </p:blipFill>
        <p:spPr>
          <a:xfrm rot="5400000">
            <a:off x="3892112" y="7946141"/>
            <a:ext cx="758767" cy="974335"/>
          </a:xfrm>
          <a:prstGeom prst="rect">
            <a:avLst/>
          </a:prstGeom>
          <a:ln w="12700">
            <a:miter lim="400000"/>
          </a:ln>
        </p:spPr>
      </p:pic>
      <p:sp>
        <p:nvSpPr>
          <p:cNvPr id="485"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88"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48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0"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1"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492"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493"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494" name="Ideologi og politikk"/>
          <p:cNvSpPr txBox="1"/>
          <p:nvPr/>
        </p:nvSpPr>
        <p:spPr>
          <a:xfrm>
            <a:off x="5542380" y="1664849"/>
            <a:ext cx="6423661"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Ideologi og politikk </a:t>
            </a:r>
          </a:p>
        </p:txBody>
      </p:sp>
      <p:sp>
        <p:nvSpPr>
          <p:cNvPr id="495" name="I denne filmen er det ikke gjerningsmannen som er i fokus, men ofrene. Filmen kan likevel brukes til også å lære om bakgrunnen for terrorangrepet.…"/>
          <p:cNvSpPr txBox="1"/>
          <p:nvPr/>
        </p:nvSpPr>
        <p:spPr>
          <a:xfrm>
            <a:off x="5502249" y="3192431"/>
            <a:ext cx="12881620" cy="91213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I denne filmen er det ikke gjerningsmannen som er i fokus, men ofrene. Filmen kan likevel brukes til også å lære om bakgrunnen for terrorangrepet. </a:t>
            </a:r>
          </a:p>
          <a:p>
            <a:pPr defTabSz="449580">
              <a:lnSpc>
                <a:spcPct val="120000"/>
              </a:lnSpc>
              <a:spcBef>
                <a:spcPts val="1800"/>
              </a:spcBef>
              <a:defRPr sz="2400">
                <a:latin typeface="Helvetica Neue Light"/>
                <a:ea typeface="Helvetica Neue Light"/>
                <a:cs typeface="Helvetica Neue Light"/>
                <a:sym typeface="Helvetica Neue Light"/>
              </a:defRPr>
            </a:pPr>
            <a:r>
              <a:t>Den skriftlige dommen etter 22. juni-rettsaken forklarer terrorangrepene som en «kombinasjon av fanatisk høyreekstrem ideologi, inntak av prestasjonsfremmende stoffer og mulig selvsuggesjon i kombinasjon med patologiske eller avvikende trekk ved hans personlighet». (https://lovdata.no/info/22juli) </a:t>
            </a:r>
          </a:p>
          <a:p>
            <a:pPr defTabSz="449580">
              <a:lnSpc>
                <a:spcPct val="120000"/>
              </a:lnSpc>
              <a:spcBef>
                <a:spcPts val="1800"/>
              </a:spcBef>
              <a:defRPr sz="2400">
                <a:latin typeface="Helvetica Neue Light"/>
                <a:ea typeface="Helvetica Neue Light"/>
                <a:cs typeface="Helvetica Neue Light"/>
                <a:sym typeface="Helvetica Neue Light"/>
              </a:defRPr>
            </a:pPr>
            <a:r>
              <a:t>Det er en fordel å kjenne til enkelte definisjoner og sentrale begreper når man skal snakke om bakgrunnen for terrorangrepet, som f.eks. voldelig ekstremisme (relatert til høyreekstremisme, ekstrem islamisme og venstreekstremisme), hatkriminalitet, nynazisme og rasisme. </a:t>
            </a:r>
          </a:p>
          <a:p>
            <a:pPr defTabSz="449580">
              <a:lnSpc>
                <a:spcPct val="120000"/>
              </a:lnSpc>
              <a:spcBef>
                <a:spcPts val="1800"/>
              </a:spcBef>
              <a:defRPr sz="2400">
                <a:latin typeface="Helvetica Neue Light"/>
                <a:ea typeface="Helvetica Neue Light"/>
                <a:cs typeface="Helvetica Neue Light"/>
                <a:sym typeface="Helvetica Neue Light"/>
              </a:defRPr>
            </a:pPr>
            <a:r>
              <a:t>Finn en definisjon på begrepet ideologi. </a:t>
            </a:r>
          </a:p>
          <a:p>
            <a:pPr defTabSz="449580">
              <a:lnSpc>
                <a:spcPct val="120000"/>
              </a:lnSpc>
              <a:spcBef>
                <a:spcPts val="1800"/>
              </a:spcBef>
              <a:defRPr sz="2400">
                <a:latin typeface="Helvetica Neue Light"/>
                <a:ea typeface="Helvetica Neue Light"/>
                <a:cs typeface="Helvetica Neue Light"/>
                <a:sym typeface="Helvetica Neue Light"/>
              </a:defRPr>
            </a:pPr>
            <a:r>
              <a:t>Forklar begrepene ekstremisme.</a:t>
            </a:r>
          </a:p>
          <a:p>
            <a:pPr defTabSz="449580">
              <a:lnSpc>
                <a:spcPct val="120000"/>
              </a:lnSpc>
              <a:spcBef>
                <a:spcPts val="1800"/>
              </a:spcBef>
              <a:defRPr sz="2400">
                <a:latin typeface="Helvetica Neue Light"/>
                <a:ea typeface="Helvetica Neue Light"/>
                <a:cs typeface="Helvetica Neue Light"/>
                <a:sym typeface="Helvetica Neue Light"/>
              </a:defRPr>
            </a:pPr>
            <a:r>
              <a:t>Forklar begrepene hatkriminalitet.</a:t>
            </a:r>
          </a:p>
          <a:p>
            <a:pPr defTabSz="449580">
              <a:lnSpc>
                <a:spcPct val="120000"/>
              </a:lnSpc>
              <a:spcBef>
                <a:spcPts val="1800"/>
              </a:spcBef>
              <a:defRPr sz="2400">
                <a:latin typeface="Helvetica Neue Light"/>
                <a:ea typeface="Helvetica Neue Light"/>
                <a:cs typeface="Helvetica Neue Light"/>
                <a:sym typeface="Helvetica Neue Light"/>
              </a:defRPr>
            </a:pPr>
            <a:r>
              <a:t>Forklar hva nynazisme er.</a:t>
            </a:r>
          </a:p>
          <a:p>
            <a:pPr defTabSz="449580">
              <a:lnSpc>
                <a:spcPct val="120000"/>
              </a:lnSpc>
              <a:spcBef>
                <a:spcPts val="1800"/>
              </a:spcBef>
              <a:defRPr sz="2400">
                <a:latin typeface="Helvetica Neue Light"/>
                <a:ea typeface="Helvetica Neue Light"/>
                <a:cs typeface="Helvetica Neue Light"/>
                <a:sym typeface="Helvetica Neue Light"/>
              </a:defRPr>
            </a:pPr>
            <a:r>
              <a:t>Forklar hva rasisme er.</a:t>
            </a:r>
          </a:p>
          <a:p>
            <a:pPr defTabSz="449580">
              <a:lnSpc>
                <a:spcPct val="120000"/>
              </a:lnSpc>
              <a:spcBef>
                <a:spcPts val="1800"/>
              </a:spcBef>
              <a:defRPr sz="2400">
                <a:latin typeface="Helvetica Neue Light"/>
                <a:ea typeface="Helvetica Neue Light"/>
                <a:cs typeface="Helvetica Neue Light"/>
                <a:sym typeface="Helvetica Neue Light"/>
              </a:defRPr>
            </a:pPr>
            <a:r>
              <a:t>Hvorfor tror du folk blir interesserte i og følger ulike typer ideologier? </a:t>
            </a:r>
          </a:p>
          <a:p>
            <a:pPr defTabSz="449580">
              <a:lnSpc>
                <a:spcPct val="120000"/>
              </a:lnSpc>
              <a:spcBef>
                <a:spcPts val="1800"/>
              </a:spcBef>
              <a:defRPr sz="2400">
                <a:latin typeface="Helvetica Neue Light"/>
                <a:ea typeface="Helvetica Neue Light"/>
                <a:cs typeface="Helvetica Neue Light"/>
                <a:sym typeface="Helvetica Neue Light"/>
              </a:defRPr>
            </a:pPr>
            <a:r>
              <a:t>Hvorfor tror du noen mener en ideologi er bedre enn en annen? Begrunn svaret ditt.</a:t>
            </a:r>
          </a:p>
        </p:txBody>
      </p:sp>
      <p:pic>
        <p:nvPicPr>
          <p:cNvPr id="496"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497"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0"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501"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2"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3"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504"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05"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06" name="Gjerningsmannen Anders Behring Breivik"/>
          <p:cNvSpPr txBox="1"/>
          <p:nvPr/>
        </p:nvSpPr>
        <p:spPr>
          <a:xfrm>
            <a:off x="5542380" y="1664849"/>
            <a:ext cx="1350873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Gjerningsmannen Anders Behring Breivik</a:t>
            </a:r>
          </a:p>
        </p:txBody>
      </p:sp>
      <p:sp>
        <p:nvSpPr>
          <p:cNvPr id="507" name="Ideologi kan i en nøytral definisjon betegne et mer eller mindre sammenhengende sett av verdier, prinsipper og holdninger som motiverer eller veileder politisk og sosial handling.…"/>
          <p:cNvSpPr txBox="1"/>
          <p:nvPr/>
        </p:nvSpPr>
        <p:spPr>
          <a:xfrm>
            <a:off x="5502249" y="3192431"/>
            <a:ext cx="12881620" cy="86641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Ideologi kan i en nøytral definisjon betegne et mer eller mindre sammenhengende sett av verdier, prinsipper og holdninger som motiverer eller veileder politisk og sosial handling. </a:t>
            </a:r>
          </a:p>
          <a:p>
            <a:pPr defTabSz="449580">
              <a:lnSpc>
                <a:spcPct val="120000"/>
              </a:lnSpc>
              <a:spcBef>
                <a:spcPts val="1800"/>
              </a:spcBef>
              <a:defRPr sz="2400">
                <a:latin typeface="Helvetica Neue Light"/>
                <a:ea typeface="Helvetica Neue Light"/>
                <a:cs typeface="Helvetica Neue Light"/>
                <a:sym typeface="Helvetica Neue Light"/>
              </a:defRPr>
            </a:pPr>
            <a:r>
              <a:t>Hvilken likhet ser du mellom ulike ideologier og handlingene til Anders Behring Breivik? </a:t>
            </a:r>
          </a:p>
          <a:p>
            <a:pPr defTabSz="449580">
              <a:lnSpc>
                <a:spcPct val="120000"/>
              </a:lnSpc>
              <a:spcBef>
                <a:spcPts val="1800"/>
              </a:spcBef>
              <a:defRPr sz="2400">
                <a:latin typeface="Helvetica Neue Light"/>
                <a:ea typeface="Helvetica Neue Light"/>
                <a:cs typeface="Helvetica Neue Light"/>
                <a:sym typeface="Helvetica Neue Light"/>
              </a:defRPr>
            </a:pPr>
            <a:r>
              <a:t>Beskriv likheter i symbolikk, retorikk og meninger.</a:t>
            </a:r>
          </a:p>
          <a:p>
            <a:pPr defTabSz="449580">
              <a:lnSpc>
                <a:spcPct val="120000"/>
              </a:lnSpc>
              <a:spcBef>
                <a:spcPts val="1800"/>
              </a:spcBef>
              <a:defRPr sz="2400">
                <a:latin typeface="Helvetica Neue Light"/>
                <a:ea typeface="Helvetica Neue Light"/>
                <a:cs typeface="Helvetica Neue Light"/>
                <a:sym typeface="Helvetica Neue Light"/>
              </a:defRPr>
            </a:pPr>
            <a:r>
              <a:t>Manifestet er et propagandaskriv full av konspirasjonsteorier, blant annet om Eurabia, som er knyttet til forestillinger om at arabere eller muslimer øker sin innflytelse, eller er i ferd med å ta over Europa (Store norsk leksikon).  </a:t>
            </a:r>
          </a:p>
          <a:p>
            <a:pPr defTabSz="449580">
              <a:lnSpc>
                <a:spcPct val="120000"/>
              </a:lnSpc>
              <a:spcBef>
                <a:spcPts val="1800"/>
              </a:spcBef>
              <a:defRPr sz="2400">
                <a:latin typeface="Helvetica Neue Light"/>
                <a:ea typeface="Helvetica Neue Light"/>
                <a:cs typeface="Helvetica Neue Light"/>
                <a:sym typeface="Helvetica Neue Light"/>
              </a:defRPr>
            </a:pPr>
            <a:r>
              <a:t>Hva mener dere vi kan gjøre for å motvirke at oppfatningene og konspirasjonsteoriene som ligger bak terrorhandlingene 22. juli sprer seg?</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Tankeeksperiment</a:t>
            </a:r>
          </a:p>
          <a:p>
            <a:pPr defTabSz="449580">
              <a:lnSpc>
                <a:spcPct val="120000"/>
              </a:lnSpc>
              <a:spcBef>
                <a:spcPts val="1800"/>
              </a:spcBef>
              <a:defRPr sz="2400">
                <a:latin typeface="Helvetica Neue Light"/>
                <a:ea typeface="Helvetica Neue Light"/>
                <a:cs typeface="Helvetica Neue Light"/>
                <a:sym typeface="Helvetica Neue Light"/>
              </a:defRPr>
            </a:pPr>
            <a:r>
              <a:t>I manifestet kommer det frem at attentatet på Utøya var viktig for gjerningsmannen for å skape blest om manifestet. Her kommer det også fram at han ikke hadde planlagt å komme derfra i live, men manifestet skulle leve videre på internett. Hva tror dere hadde skjedd dersom han ikke hadde blitt arrestert, og rettsaken ikke hadde blitt gjennomført? Ingen person å spørre eller stille for retten, kun en masse spørsmål, spekulasjoner og dette dokumentet.</a:t>
            </a:r>
          </a:p>
        </p:txBody>
      </p:sp>
      <p:pic>
        <p:nvPicPr>
          <p:cNvPr id="508"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09"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2"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513"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4"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5"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516"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17"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18" name="Gjerningsmannen Anders Behring Breivik"/>
          <p:cNvSpPr txBox="1"/>
          <p:nvPr/>
        </p:nvSpPr>
        <p:spPr>
          <a:xfrm>
            <a:off x="5542380" y="1664849"/>
            <a:ext cx="1350873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Gjerningsmannen Anders Behring Breivik</a:t>
            </a:r>
          </a:p>
        </p:txBody>
      </p:sp>
      <p:sp>
        <p:nvSpPr>
          <p:cNvPr id="519" name="Det er flere høyreekstreme politiske partier eller grupperinger i verden i dag. Bruk internett og finn ut mer om en av dem.…"/>
          <p:cNvSpPr txBox="1"/>
          <p:nvPr/>
        </p:nvSpPr>
        <p:spPr>
          <a:xfrm>
            <a:off x="5502249" y="3192431"/>
            <a:ext cx="12881620" cy="82409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 er flere høyreekstreme politiske partier eller grupperinger i verden i dag. Bruk internett og finn ut mer om en av dem. </a:t>
            </a:r>
          </a:p>
          <a:p>
            <a:pPr defTabSz="449580">
              <a:lnSpc>
                <a:spcPct val="120000"/>
              </a:lnSpc>
              <a:spcBef>
                <a:spcPts val="1800"/>
              </a:spcBef>
              <a:defRPr sz="2400">
                <a:latin typeface="Helvetica Neue Light"/>
                <a:ea typeface="Helvetica Neue Light"/>
                <a:cs typeface="Helvetica Neue Light"/>
                <a:sym typeface="Helvetica Neue Light"/>
              </a:defRPr>
            </a:pPr>
            <a:r>
              <a:t>Eksempler på slike grupperinger kan være Norsk Forsvarsallianse, Gyllent Daggry i Hellas, Jobbik i Ungarn, Sverigedemokratene og Nasjonal Front (Frankrike). Vil du definere alle disse som høyreekstreme? </a:t>
            </a:r>
          </a:p>
          <a:p>
            <a:pPr defTabSz="449580">
              <a:lnSpc>
                <a:spcPct val="120000"/>
              </a:lnSpc>
              <a:spcBef>
                <a:spcPts val="1800"/>
              </a:spcBef>
              <a:defRPr sz="2400">
                <a:latin typeface="Helvetica Neue Light"/>
                <a:ea typeface="Helvetica Neue Light"/>
                <a:cs typeface="Helvetica Neue Light"/>
                <a:sym typeface="Helvetica Neue Light"/>
              </a:defRPr>
            </a:pPr>
            <a:r>
              <a:t>Hva har disse partiene / grupperingene til felles, hva tror de på og hvordan jobber de? Er det andre steder der fremveksten av slike ekstreme grupperinger er stor? Hvorfor er det slik, tror du?</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r>
              <a:t>Se den norsk dokumentaren Hates vugge, om det greske partiet Gyllent Dagry:</a:t>
            </a:r>
          </a:p>
          <a:p>
            <a:pPr defTabSz="449580">
              <a:lnSpc>
                <a:spcPct val="120000"/>
              </a:lnSpc>
              <a:spcBef>
                <a:spcPts val="1800"/>
              </a:spcBef>
              <a:defRPr sz="2400">
                <a:latin typeface="Helvetica Neue Light"/>
                <a:ea typeface="Helvetica Neue Light"/>
                <a:cs typeface="Helvetica Neue Light"/>
                <a:sym typeface="Helvetica Neue Light"/>
              </a:defRPr>
            </a:pPr>
            <a:r>
              <a:t>https://www.vgtv.no/video/179116/hatets-vugge</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p:txBody>
      </p:sp>
      <p:pic>
        <p:nvPicPr>
          <p:cNvPr id="520"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21"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4"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525"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6"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7"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528"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29"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30" name="Sosiale media"/>
          <p:cNvSpPr txBox="1"/>
          <p:nvPr/>
        </p:nvSpPr>
        <p:spPr>
          <a:xfrm>
            <a:off x="5542380" y="1664849"/>
            <a:ext cx="467334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Sosiale media</a:t>
            </a:r>
          </a:p>
        </p:txBody>
      </p:sp>
      <p:sp>
        <p:nvSpPr>
          <p:cNvPr id="531" name="De fleste politiske partier og grupper / organisasjoner har i dag egne nettsider og kanaler på sosiale medier, som for eksempel YouTube og Facebook.…"/>
          <p:cNvSpPr txBox="1"/>
          <p:nvPr/>
        </p:nvSpPr>
        <p:spPr>
          <a:xfrm>
            <a:off x="5502249" y="3192431"/>
            <a:ext cx="12881620" cy="12012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 fleste politiske partier og grupper / organisasjoner har i dag egne nettsider og kanaler på sosiale medier, som for eksempel YouTube og Facebook.</a:t>
            </a:r>
          </a:p>
          <a:p>
            <a:pPr defTabSz="449580">
              <a:lnSpc>
                <a:spcPct val="120000"/>
              </a:lnSpc>
              <a:spcBef>
                <a:spcPts val="1800"/>
              </a:spcBef>
              <a:defRPr sz="2400">
                <a:latin typeface="Helvetica Neue Light"/>
                <a:ea typeface="Helvetica Neue Light"/>
                <a:cs typeface="Helvetica Neue Light"/>
                <a:sym typeface="Helvetica Neue Light"/>
              </a:defRPr>
            </a:pPr>
            <a:r>
              <a:t>Hvordan kan sosiale medier gi grobunn for og tilrettelegge for fremveksten av ekstreme politiske holdninger og grupperinger i dag? </a:t>
            </a:r>
          </a:p>
          <a:p>
            <a:pPr defTabSz="449580">
              <a:lnSpc>
                <a:spcPct val="120000"/>
              </a:lnSpc>
              <a:spcBef>
                <a:spcPts val="1800"/>
              </a:spcBef>
              <a:defRPr sz="2400">
                <a:latin typeface="Helvetica Neue Light"/>
                <a:ea typeface="Helvetica Neue Light"/>
                <a:cs typeface="Helvetica Neue Light"/>
                <a:sym typeface="Helvetica Neue Light"/>
              </a:defRPr>
            </a:pPr>
            <a:r>
              <a:t>Burde de store sosiale mediene ta en mer aktiv rolle i forhold til hva som er lov til å publisere og legge ut, synes du? </a:t>
            </a:r>
          </a:p>
          <a:p>
            <a:pPr defTabSz="449580">
              <a:lnSpc>
                <a:spcPct val="120000"/>
              </a:lnSpc>
              <a:spcBef>
                <a:spcPts val="1800"/>
              </a:spcBef>
              <a:defRPr sz="2400">
                <a:latin typeface="Helvetica Neue Light"/>
                <a:ea typeface="Helvetica Neue Light"/>
                <a:cs typeface="Helvetica Neue Light"/>
                <a:sym typeface="Helvetica Neue Light"/>
              </a:defRPr>
            </a:pPr>
            <a:r>
              <a:t>Hva kan være farene ved at enkeltpersoner og organisasjoner får legge ut det de selv ønsker på nett? </a:t>
            </a:r>
          </a:p>
          <a:p>
            <a:pPr defTabSz="449580">
              <a:lnSpc>
                <a:spcPct val="120000"/>
              </a:lnSpc>
              <a:spcBef>
                <a:spcPts val="1800"/>
              </a:spcBef>
              <a:defRPr sz="2400">
                <a:latin typeface="Helvetica Neue Light"/>
                <a:ea typeface="Helvetica Neue Light"/>
                <a:cs typeface="Helvetica Neue Light"/>
                <a:sym typeface="Helvetica Neue Light"/>
              </a:defRPr>
            </a:pPr>
            <a:r>
              <a:t>Hva kan det føre til hvis enkelt-personer eller organisasjoner nektes å publisere det de måtte ønske?</a:t>
            </a:r>
          </a:p>
          <a:p>
            <a:pPr defTabSz="449580">
              <a:lnSpc>
                <a:spcPct val="120000"/>
              </a:lnSpc>
              <a:spcBef>
                <a:spcPts val="1800"/>
              </a:spcBef>
              <a:defRPr b="1" sz="2400"/>
            </a:pPr>
            <a:r>
              <a:t>Aktuelle forum som har dukket opp etter 2011</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4chan: </a:t>
            </a:r>
            <a:r>
              <a:t>Et forum hvor man publiserer anonymt. Man publiserer primært memes, bilder og humor, men også mye drøy humor og til tider ekstreme ytringer. </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8chan: </a:t>
            </a:r>
            <a:r>
              <a:t>8chan ble laget som et alternativ til 4chan i 2013. Ideen var at ingen ytringer skulle bli moderert. På 8chan publiserte både El Paso-terroristen og Christchurch-terroristen. Etter El Paso ble 8chan stengt. Da flyttet brukerne til lignende forum, blant annet EndChan </a:t>
            </a: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EndChan: </a:t>
            </a:r>
            <a:r>
              <a:t>Dette er et av forumene hvor brukerne fra 8chan flyttet etter at 8chan ble stengt. </a:t>
            </a:r>
          </a:p>
          <a:p>
            <a:pPr defTabSz="449580">
              <a:lnSpc>
                <a:spcPct val="120000"/>
              </a:lnSpc>
              <a:spcBef>
                <a:spcPts val="1800"/>
              </a:spcBef>
              <a:defRPr i="1" sz="2400"/>
            </a:pPr>
            <a:r>
              <a:t>Kilde: The New York Times/NRK</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p:txBody>
      </p:sp>
      <p:pic>
        <p:nvPicPr>
          <p:cNvPr id="532"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33"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6"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537"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8" name="Avrundet rektangel"/>
          <p:cNvSpPr/>
          <p:nvPr/>
        </p:nvSpPr>
        <p:spPr>
          <a:xfrm>
            <a:off x="-8125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9"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540"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41"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42" name="Lenker"/>
          <p:cNvSpPr txBox="1"/>
          <p:nvPr/>
        </p:nvSpPr>
        <p:spPr>
          <a:xfrm>
            <a:off x="5542380" y="1664849"/>
            <a:ext cx="2344675"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Lenker</a:t>
            </a:r>
          </a:p>
        </p:txBody>
      </p:sp>
      <p:sp>
        <p:nvSpPr>
          <p:cNvPr id="543" name="Her finner du eksternt læringsmateriell for undervisning om terrorangrepene 22. juli 2011 i sammenheng med tverrfaglig tema demokrati og medborgerskap. Utviklet av NTNU og Wergeland sentret: http://www.demokrativerksted.no/…"/>
          <p:cNvSpPr txBox="1"/>
          <p:nvPr/>
        </p:nvSpPr>
        <p:spPr>
          <a:xfrm>
            <a:off x="5502249" y="3192431"/>
            <a:ext cx="12881621" cy="104110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644081"/>
          <a:lstStyle/>
          <a:p>
            <a:pPr defTabSz="449580">
              <a:lnSpc>
                <a:spcPct val="120000"/>
              </a:lnSpc>
              <a:spcBef>
                <a:spcPts val="1800"/>
              </a:spcBef>
              <a:defRPr sz="2400">
                <a:latin typeface="Helvetica Neue Light"/>
                <a:ea typeface="Helvetica Neue Light"/>
                <a:cs typeface="Helvetica Neue Light"/>
                <a:sym typeface="Helvetica Neue Light"/>
              </a:defRPr>
            </a:pPr>
            <a:r>
              <a:t>Her finner du eksternt læringsmateriell for undervisning om terrorangrepene 22. juli 2011 i sammenheng med tverrfaglig tema demokrati og medborgerskap. Utviklet av NTNU og Wergeland sentret: </a:t>
            </a:r>
            <a:r>
              <a:rPr u="sng">
                <a:hlinkClick r:id="rId3" invalidUrl="" action="" tgtFrame="" tooltip="" history="1" highlightClick="0" endSnd="0"/>
              </a:rPr>
              <a:t>http://www.demokrativerksted.no/</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NRK/AUF/Arbeiderpartiet</a:t>
            </a:r>
          </a:p>
          <a:p>
            <a:pPr defTabSz="449580">
              <a:lnSpc>
                <a:spcPct val="120000"/>
              </a:lnSpc>
              <a:spcBef>
                <a:spcPts val="1800"/>
              </a:spcBef>
              <a:defRPr sz="2400">
                <a:latin typeface="Helvetica Neue Light"/>
                <a:ea typeface="Helvetica Neue Light"/>
                <a:cs typeface="Helvetica Neue Light"/>
                <a:sym typeface="Helvetica Neue Light"/>
              </a:defRPr>
            </a:pPr>
            <a:r>
              <a:t>– Jeg tror vi er litt dårlige til å si hvor sterkt det har påvirket vår bevegelse. En ting er jo alle de vi mistet som skulle hatt verv i dag, som skulle vært aktive, som skulle vært med. Men også hvor mye det preget organisasjonen vår. Å leve med den sorgen og være så berørt.</a:t>
            </a:r>
          </a:p>
          <a:p>
            <a:pPr defTabSz="449580">
              <a:lnSpc>
                <a:spcPct val="120000"/>
              </a:lnSpc>
              <a:spcBef>
                <a:spcPts val="1800"/>
              </a:spcBef>
              <a:defRPr i="1" sz="2400"/>
            </a:pPr>
            <a:r>
              <a:t>Ina Libak Leder AUF 2020</a:t>
            </a:r>
          </a:p>
          <a:p>
            <a:pPr defTabSz="449580">
              <a:lnSpc>
                <a:spcPct val="120000"/>
              </a:lnSpc>
              <a:spcBef>
                <a:spcPts val="1800"/>
              </a:spcBef>
              <a:defRPr sz="2400">
                <a:latin typeface="Helvetica Neue Light"/>
                <a:ea typeface="Helvetica Neue Light"/>
                <a:cs typeface="Helvetica Neue Light"/>
                <a:sym typeface="Helvetica Neue Light"/>
              </a:defRPr>
            </a:pPr>
            <a:r>
              <a:rPr u="sng">
                <a:hlinkClick r:id="rId4" invalidUrl="" action="" tgtFrame="" tooltip="" history="1" highlightClick="0" endSnd="0"/>
              </a:rPr>
              <a:t>https://www.nrk.no/norge/xl/ni-ar-etter-terroren-merkes-fortsatt-tapet-i-politikken-1.15086258</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Ofrene</a:t>
            </a:r>
          </a:p>
          <a:p>
            <a:pPr defTabSz="449580">
              <a:lnSpc>
                <a:spcPct val="120000"/>
              </a:lnSpc>
              <a:spcBef>
                <a:spcPts val="1800"/>
              </a:spcBef>
              <a:defRPr sz="2400">
                <a:latin typeface="Helvetica Neue Light"/>
                <a:ea typeface="Helvetica Neue Light"/>
                <a:cs typeface="Helvetica Neue Light"/>
                <a:sym typeface="Helvetica Neue Light"/>
              </a:defRPr>
            </a:pPr>
            <a:r>
              <a:t>https://www.nrk.no/ofrene-22.-juli-1.13049498</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Dembra</a:t>
            </a:r>
          </a:p>
          <a:p>
            <a:pPr defTabSz="449580">
              <a:lnSpc>
                <a:spcPct val="120000"/>
              </a:lnSpc>
              <a:spcBef>
                <a:spcPts val="1800"/>
              </a:spcBef>
              <a:defRPr sz="2400">
                <a:latin typeface="Helvetica Neue Light"/>
                <a:ea typeface="Helvetica Neue Light"/>
                <a:cs typeface="Helvetica Neue Light"/>
                <a:sym typeface="Helvetica Neue Light"/>
              </a:defRPr>
            </a:pPr>
            <a:r>
              <a:t>Dembra støtter skoler og lærerutdanninger i arbeidet med forebygging av gruppefiendtlighet og udemokratiske holdninger. På disse sidene finner du bakgrunnstoff, pedagogiske refleksjoner og undervisningsmateriell til bruk i skolen og lærerutdanningen, og for din egen utvikling som lærer.</a:t>
            </a:r>
          </a:p>
          <a:p>
            <a:pPr defTabSz="449580">
              <a:lnSpc>
                <a:spcPct val="120000"/>
              </a:lnSpc>
              <a:spcBef>
                <a:spcPts val="1800"/>
              </a:spcBef>
              <a:defRPr sz="2400">
                <a:latin typeface="Helvetica Neue Light"/>
                <a:ea typeface="Helvetica Neue Light"/>
                <a:cs typeface="Helvetica Neue Light"/>
                <a:sym typeface="Helvetica Neue Light"/>
              </a:defRPr>
            </a:pPr>
            <a:r>
              <a:t>https://dembra.no/no/</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p:txBody>
      </p:sp>
      <p:pic>
        <p:nvPicPr>
          <p:cNvPr id="544" name="Skosåler.jpg" descr="Skosåler.jpg"/>
          <p:cNvPicPr>
            <a:picLocks noChangeAspect="1"/>
          </p:cNvPicPr>
          <p:nvPr/>
        </p:nvPicPr>
        <p:blipFill>
          <a:blip r:embed="rId5">
            <a:extLst/>
          </a:blip>
          <a:stretch>
            <a:fillRect/>
          </a:stretch>
        </p:blipFill>
        <p:spPr>
          <a:xfrm rot="5400000">
            <a:off x="3892112" y="7946141"/>
            <a:ext cx="758767" cy="974335"/>
          </a:xfrm>
          <a:prstGeom prst="rect">
            <a:avLst/>
          </a:prstGeom>
          <a:ln w="12700">
            <a:miter lim="400000"/>
          </a:ln>
        </p:spPr>
      </p:pic>
      <p:sp>
        <p:nvSpPr>
          <p:cNvPr id="545"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48" name="Avrundet rektangel"/>
          <p:cNvSpPr/>
          <p:nvPr/>
        </p:nvSpPr>
        <p:spPr>
          <a:xfrm>
            <a:off x="-27907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549"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50" name="Oppgaver"/>
          <p:cNvSpPr txBox="1"/>
          <p:nvPr/>
        </p:nvSpPr>
        <p:spPr>
          <a:xfrm>
            <a:off x="1130445" y="8111566"/>
            <a:ext cx="1913434"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Oppgaver</a:t>
            </a:r>
          </a:p>
        </p:txBody>
      </p:sp>
      <p:pic>
        <p:nvPicPr>
          <p:cNvPr id="551"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552"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553" name="Takk til"/>
          <p:cNvSpPr txBox="1"/>
          <p:nvPr/>
        </p:nvSpPr>
        <p:spPr>
          <a:xfrm>
            <a:off x="5542380" y="1664849"/>
            <a:ext cx="233019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Takk til</a:t>
            </a:r>
          </a:p>
        </p:txBody>
      </p:sp>
      <p:sp>
        <p:nvSpPr>
          <p:cNvPr id="554" name="Undervisningsopplegget er utarbeidet av Universitetet i Tromsø, Norges arktiske universitet ved:…"/>
          <p:cNvSpPr txBox="1"/>
          <p:nvPr/>
        </p:nvSpPr>
        <p:spPr>
          <a:xfrm>
            <a:off x="5502249" y="3192431"/>
            <a:ext cx="12881621" cy="104110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449580">
              <a:lnSpc>
                <a:spcPct val="120000"/>
              </a:lnSpc>
              <a:spcBef>
                <a:spcPts val="1800"/>
              </a:spcBef>
              <a:defRPr sz="2400">
                <a:latin typeface="Helvetica Neue Light"/>
                <a:ea typeface="Helvetica Neue Light"/>
                <a:cs typeface="Helvetica Neue Light"/>
                <a:sym typeface="Helvetica Neue Light"/>
              </a:defRPr>
            </a:pPr>
            <a:r>
              <a:t>Undervisningsopplegget er utarbeidet av Universitetet i Tromsø, Norges arktiske universitet ved:</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Tatiana Wara</a:t>
            </a:r>
          </a:p>
          <a:p>
            <a:pPr defTabSz="449580">
              <a:lnSpc>
                <a:spcPct val="120000"/>
              </a:lnSpc>
              <a:spcBef>
                <a:spcPts val="1800"/>
              </a:spcBef>
              <a:defRPr sz="2400">
                <a:latin typeface="Helvetica Neue Light"/>
                <a:ea typeface="Helvetica Neue Light"/>
                <a:cs typeface="Helvetica Neue Light"/>
                <a:sym typeface="Helvetica Neue Light"/>
              </a:defRPr>
            </a:pPr>
            <a:r>
              <a:t>Førsteamanuensis pedagogikk/Lektor 8-13</a:t>
            </a:r>
            <a:br/>
            <a:r>
              <a:t>Institutt for lærerutdanning og pedagogikk,  </a:t>
            </a:r>
            <a:br/>
            <a:r>
              <a:t>Fakultet for humaniora, samfunnsvitenskap og lærerutdanning </a:t>
            </a:r>
            <a:br/>
            <a:r>
              <a:t>UiT – Norges arktiske universitet </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b="1" sz="2400"/>
            </a:pPr>
            <a:r>
              <a:t>Merete Saus</a:t>
            </a:r>
          </a:p>
          <a:p>
            <a:pPr defTabSz="449580">
              <a:lnSpc>
                <a:spcPct val="120000"/>
              </a:lnSpc>
              <a:spcBef>
                <a:spcPts val="1800"/>
              </a:spcBef>
              <a:defRPr sz="2400">
                <a:latin typeface="Helvetica Neue Light"/>
                <a:ea typeface="Helvetica Neue Light"/>
                <a:cs typeface="Helvetica Neue Light"/>
                <a:sym typeface="Helvetica Neue Light"/>
              </a:defRPr>
            </a:pPr>
            <a:r>
              <a:t>Professor/Lektor 8-13</a:t>
            </a:r>
            <a:br/>
            <a:r>
              <a:t>Institutt for lærerutdanning og pedagogikk, Campus Tromsø</a:t>
            </a:r>
            <a:br/>
            <a:r>
              <a:t>Fakultet for humaniora, samfunnsvitenskap og lærerutdanning </a:t>
            </a:r>
            <a:br/>
            <a:r>
              <a:t>UiT </a:t>
            </a:r>
            <a:r>
              <a:rPr sz="2300"/>
              <a:t>–</a:t>
            </a:r>
            <a:r>
              <a:t> Norges arktiske universitet </a:t>
            </a:r>
          </a:p>
          <a:p>
            <a:pPr defTabSz="449580">
              <a:lnSpc>
                <a:spcPct val="120000"/>
              </a:lnSpc>
              <a:spcBef>
                <a:spcPts val="1800"/>
              </a:spcBef>
              <a:defRPr sz="2400">
                <a:latin typeface="Helvetica Neue Light"/>
                <a:ea typeface="Helvetica Neue Light"/>
                <a:cs typeface="Helvetica Neue Light"/>
                <a:sym typeface="Helvetica Neue Light"/>
              </a:defRPr>
            </a:pPr>
          </a:p>
          <a:p>
            <a:pPr defTabSz="449580">
              <a:lnSpc>
                <a:spcPct val="120000"/>
              </a:lnSpc>
              <a:spcBef>
                <a:spcPts val="1800"/>
              </a:spcBef>
              <a:defRPr sz="2400">
                <a:latin typeface="Helvetica Neue Light"/>
                <a:ea typeface="Helvetica Neue Light"/>
                <a:cs typeface="Helvetica Neue Light"/>
                <a:sym typeface="Helvetica Neue Light"/>
              </a:defRPr>
            </a:pPr>
          </a:p>
        </p:txBody>
      </p:sp>
      <p:pic>
        <p:nvPicPr>
          <p:cNvPr id="555" name="Skosåler.jpg" descr="Skosåler.jpg"/>
          <p:cNvPicPr>
            <a:picLocks noChangeAspect="1"/>
          </p:cNvPicPr>
          <p:nvPr/>
        </p:nvPicPr>
        <p:blipFill>
          <a:blip r:embed="rId3">
            <a:extLst/>
          </a:blip>
          <a:stretch>
            <a:fillRect/>
          </a:stretch>
        </p:blipFill>
        <p:spPr>
          <a:xfrm rot="5400000">
            <a:off x="3892112" y="7946141"/>
            <a:ext cx="758767" cy="974335"/>
          </a:xfrm>
          <a:prstGeom prst="rect">
            <a:avLst/>
          </a:prstGeom>
          <a:ln w="12700">
            <a:miter lim="400000"/>
          </a:ln>
        </p:spPr>
      </p:pic>
      <p:sp>
        <p:nvSpPr>
          <p:cNvPr id="556" name="Lysbildenummer"/>
          <p:cNvSpPr txBox="1"/>
          <p:nvPr>
            <p:ph type="sldNum" sz="quarter" idx="2"/>
          </p:nvPr>
        </p:nvSpPr>
        <p:spPr>
          <a:xfrm>
            <a:off x="12001499" y="13080999"/>
            <a:ext cx="368505"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558" name="UiT_Logo_Bok_2l_Bla_RGB.png" descr="UiT_Logo_Bok_2l_Bla_RGB.png"/>
          <p:cNvPicPr>
            <a:picLocks noChangeAspect="1"/>
          </p:cNvPicPr>
          <p:nvPr/>
        </p:nvPicPr>
        <p:blipFill>
          <a:blip r:embed="rId4">
            <a:extLst/>
          </a:blip>
          <a:stretch>
            <a:fillRect/>
          </a:stretch>
        </p:blipFill>
        <p:spPr>
          <a:xfrm>
            <a:off x="5457365" y="11167461"/>
            <a:ext cx="6837819" cy="134868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07"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08"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09"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0"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11"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12"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13" name="Bruk av undervisningsressursen"/>
          <p:cNvSpPr txBox="1"/>
          <p:nvPr/>
        </p:nvSpPr>
        <p:spPr>
          <a:xfrm>
            <a:off x="5542380" y="1664849"/>
            <a:ext cx="10501123"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Bruk av undervisningsressursen</a:t>
            </a:r>
          </a:p>
        </p:txBody>
      </p:sp>
      <p:sp>
        <p:nvSpPr>
          <p:cNvPr id="214" name="Dette er en undervisningsressurs for lærere i ungdomsskolen og videregående skole i forbindelse med visning av filmen i undervisning – vanligvis i regi av DKS – med en samtale med medvirkende rett etter visning. Filmen vil i også kunne brukes utenfor DKS"/>
          <p:cNvSpPr txBox="1"/>
          <p:nvPr/>
        </p:nvSpPr>
        <p:spPr>
          <a:xfrm>
            <a:off x="5502249" y="3192431"/>
            <a:ext cx="12893282" cy="75396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Dette er en undervisningsressurs for lærere i ungdomsskolen og videregående skole i forbindelse med visning av filmen i undervisning </a:t>
            </a:r>
            <a:r>
              <a:rPr sz="2300"/>
              <a:t>–</a:t>
            </a:r>
            <a:r>
              <a:t> vanligvis i regi av DKS – med en samtale med medvirkende rett etter visning. Filmen vil i også kunne brukes utenfor DKS, og da er det ekstra viktig at råd og veiledning i dette heftet brukes.</a:t>
            </a:r>
          </a:p>
          <a:p>
            <a:pPr defTabSz="449580">
              <a:lnSpc>
                <a:spcPct val="120000"/>
              </a:lnSpc>
              <a:spcBef>
                <a:spcPts val="1800"/>
              </a:spcBef>
              <a:defRPr sz="2400">
                <a:latin typeface="Helvetica Neue Light"/>
                <a:ea typeface="Helvetica Neue Light"/>
                <a:cs typeface="Helvetica Neue Light"/>
                <a:sym typeface="Helvetica Neue Light"/>
              </a:defRPr>
            </a:pPr>
            <a:r>
              <a:t>I undervisningsressursen finner du bakgrunnsstoff, fakta og veiledende tips til undervisningen og til for- og etterarbeid. </a:t>
            </a:r>
          </a:p>
          <a:p>
            <a:pPr defTabSz="449580">
              <a:lnSpc>
                <a:spcPct val="120000"/>
              </a:lnSpc>
              <a:spcBef>
                <a:spcPts val="1800"/>
              </a:spcBef>
              <a:defRPr sz="2400">
                <a:latin typeface="Helvetica Neue Light"/>
                <a:ea typeface="Helvetica Neue Light"/>
                <a:cs typeface="Helvetica Neue Light"/>
                <a:sym typeface="Helvetica Neue Light"/>
              </a:defRPr>
            </a:pPr>
            <a:r>
              <a:t>Oppgavene i dette heftet er også utformet som en PowerPoint for å gjøre det lettere tilgjengelig for lærere og elever i undervisningssituasjoner. De første sidene er relevant for lærernes forarbeid og for lærerstudenter, mens de senere sidene er mer direkte relevant for bruk i undervisning.</a:t>
            </a:r>
          </a:p>
          <a:p>
            <a:pPr defTabSz="449580">
              <a:lnSpc>
                <a:spcPct val="120000"/>
              </a:lnSpc>
              <a:spcBef>
                <a:spcPts val="1800"/>
              </a:spcBef>
              <a:defRPr sz="2400">
                <a:latin typeface="Helvetica Neue Light"/>
                <a:ea typeface="Helvetica Neue Light"/>
                <a:cs typeface="Helvetica Neue Light"/>
                <a:sym typeface="Helvetica Neue Light"/>
              </a:defRPr>
            </a:pPr>
            <a:r>
              <a:t>Siden filmen kan utløse sterke følelser er det viktig med gode og trygge omgivelser for filmvisningene. Det setter krav til forarbeid på skolen, samordning med skolens helsesøster og samtaler med elevene i etterkant. Vi oppfordrer derfor å lese innføringsdelen før filmvisning og følge opp de veiledende anbefalinger som finnes i undervisningsheftet. Det anbefales at foreldre og foresatte informeres om filmvisningen: </a:t>
            </a:r>
            <a:r>
              <a:rPr b="1">
                <a:latin typeface="+mn-lt"/>
                <a:ea typeface="+mn-ea"/>
                <a:cs typeface="+mn-cs"/>
                <a:sym typeface="Helvetica Neue"/>
              </a:rPr>
              <a:t>www.rekonstruksjonutoya.no</a:t>
            </a:r>
            <a:r>
              <a:t>. </a:t>
            </a:r>
          </a:p>
          <a:p>
            <a:pPr defTabSz="449580">
              <a:lnSpc>
                <a:spcPct val="120000"/>
              </a:lnSpc>
              <a:spcBef>
                <a:spcPts val="1800"/>
              </a:spcBef>
              <a:defRPr sz="2400">
                <a:latin typeface="Helvetica Neue Light"/>
                <a:ea typeface="Helvetica Neue Light"/>
                <a:cs typeface="Helvetica Neue Light"/>
                <a:sym typeface="Helvetica Neue Light"/>
              </a:defRPr>
            </a:pPr>
            <a:r>
              <a:t>Vi anbefaler å følge disse rådene for gjennomføring av undervisning i forbindelse med filmvisning.</a:t>
            </a:r>
          </a:p>
        </p:txBody>
      </p:sp>
      <p:pic>
        <p:nvPicPr>
          <p:cNvPr id="215"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16" name="Sirkel"/>
          <p:cNvSpPr/>
          <p:nvPr/>
        </p:nvSpPr>
        <p:spPr>
          <a:xfrm>
            <a:off x="21647122" y="4552663"/>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7" name="Filmen kan utløse sterke følelser."/>
          <p:cNvSpPr txBox="1"/>
          <p:nvPr/>
        </p:nvSpPr>
        <p:spPr>
          <a:xfrm>
            <a:off x="22007193" y="5466816"/>
            <a:ext cx="2040545" cy="1310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10000"/>
              </a:lnSpc>
              <a:defRPr sz="2500">
                <a:solidFill>
                  <a:srgbClr val="FFFFFF"/>
                </a:solidFill>
              </a:defRPr>
            </a:lvl1pPr>
          </a:lstStyle>
          <a:p>
            <a:pPr/>
            <a:r>
              <a:t>Filmen kan utløse sterke følelser. </a:t>
            </a:r>
          </a:p>
        </p:txBody>
      </p:sp>
      <p:sp>
        <p:nvSpPr>
          <p:cNvPr id="218"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1"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22"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4"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25"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26"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27" name="Gjennomføring av undervisningsopplegget"/>
          <p:cNvSpPr txBox="1"/>
          <p:nvPr/>
        </p:nvSpPr>
        <p:spPr>
          <a:xfrm>
            <a:off x="5542380" y="1664849"/>
            <a:ext cx="13903453"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Gjennomføring av undervisningsopplegget</a:t>
            </a:r>
          </a:p>
        </p:txBody>
      </p:sp>
      <p:sp>
        <p:nvSpPr>
          <p:cNvPr id="228" name="1. Informasjon…"/>
          <p:cNvSpPr txBox="1"/>
          <p:nvPr/>
        </p:nvSpPr>
        <p:spPr>
          <a:xfrm>
            <a:off x="5502249" y="3192431"/>
            <a:ext cx="12893282" cy="8665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1. Informasjon</a:t>
            </a:r>
            <a:r>
              <a:t> </a:t>
            </a:r>
          </a:p>
          <a:p>
            <a:pPr defTabSz="449580">
              <a:lnSpc>
                <a:spcPct val="120000"/>
              </a:lnSpc>
              <a:spcBef>
                <a:spcPts val="1800"/>
              </a:spcBef>
              <a:defRPr sz="2400">
                <a:latin typeface="Helvetica Neue Light"/>
                <a:ea typeface="Helvetica Neue Light"/>
                <a:cs typeface="Helvetica Neue Light"/>
                <a:sym typeface="Helvetica Neue Light"/>
              </a:defRPr>
            </a:pPr>
            <a:r>
              <a:t>Når det passer anbefaler vi at skolens helsesykepleier mottar informasjon om filmen og inviteres med på visning. </a:t>
            </a:r>
          </a:p>
          <a:p>
            <a:pPr defTabSz="449580">
              <a:lnSpc>
                <a:spcPct val="120000"/>
              </a:lnSpc>
              <a:spcBef>
                <a:spcPts val="1800"/>
              </a:spcBef>
              <a:defRPr sz="2400">
                <a:latin typeface="Helvetica Neue Light"/>
                <a:ea typeface="Helvetica Neue Light"/>
                <a:cs typeface="Helvetica Neue Light"/>
                <a:sym typeface="Helvetica Neue Light"/>
              </a:defRPr>
            </a:pPr>
            <a:r>
              <a:t>Foreldre og foresatte kan gjerne informeres om filmvisningen, henvis til rekonstruksjonutoya.no eller gi dem dette studie arket.</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2. Forberedende undervisningsøkt</a:t>
            </a:r>
            <a:endParaRPr b="1">
              <a:latin typeface="+mn-lt"/>
              <a:ea typeface="+mn-ea"/>
              <a:cs typeface="+mn-cs"/>
              <a:sym typeface="Helvetica Neue"/>
            </a:endParaRPr>
          </a:p>
          <a:p>
            <a:pPr defTabSz="449580">
              <a:lnSpc>
                <a:spcPct val="120000"/>
              </a:lnSpc>
              <a:spcBef>
                <a:spcPts val="1800"/>
              </a:spcBef>
              <a:defRPr sz="2400">
                <a:latin typeface="Helvetica Neue Light"/>
                <a:ea typeface="Helvetica Neue Light"/>
                <a:cs typeface="Helvetica Neue Light"/>
                <a:sym typeface="Helvetica Neue Light"/>
              </a:defRPr>
            </a:pPr>
            <a:r>
              <a:t>Denne økten krever at du som lærer på forhånd setter deg inn i 22. juni hendelsen og ha en forberedende økt med elever. </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3. Etterarbeid </a:t>
            </a:r>
            <a:endParaRPr b="1">
              <a:latin typeface="+mn-lt"/>
              <a:ea typeface="+mn-ea"/>
              <a:cs typeface="+mn-cs"/>
              <a:sym typeface="Helvetica Neue"/>
            </a:endParaRPr>
          </a:p>
          <a:p>
            <a:pPr defTabSz="449580">
              <a:lnSpc>
                <a:spcPct val="120000"/>
              </a:lnSpc>
              <a:spcBef>
                <a:spcPts val="1800"/>
              </a:spcBef>
              <a:defRPr sz="2400">
                <a:latin typeface="Helvetica Neue Light"/>
                <a:ea typeface="Helvetica Neue Light"/>
                <a:cs typeface="Helvetica Neue Light"/>
                <a:sym typeface="Helvetica Neue Light"/>
              </a:defRPr>
            </a:pPr>
            <a:r>
              <a:t>Filmen kan på en fin måte åpne for refleksjoner om vanskelige temaer men også for temaene som forebygging av radikalisering, demokratiske holdninger, livsmestring, håp, skaperglede, engasjement og utforskertrang og kan brukes for arbeide med kompetansemål i flere fag og med Overordnet del av læreplanverket. </a:t>
            </a:r>
          </a:p>
        </p:txBody>
      </p:sp>
      <p:pic>
        <p:nvPicPr>
          <p:cNvPr id="229"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30" name="Sirkel"/>
          <p:cNvSpPr/>
          <p:nvPr/>
        </p:nvSpPr>
        <p:spPr>
          <a:xfrm>
            <a:off x="19024142" y="5540328"/>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1" name="Forarbeid i klassen er veldig viktig"/>
          <p:cNvSpPr txBox="1"/>
          <p:nvPr/>
        </p:nvSpPr>
        <p:spPr>
          <a:xfrm>
            <a:off x="19496330" y="6454482"/>
            <a:ext cx="1913434" cy="1310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10000"/>
              </a:lnSpc>
              <a:defRPr sz="2500">
                <a:solidFill>
                  <a:srgbClr val="FFFFFF"/>
                </a:solidFill>
              </a:defRPr>
            </a:lvl1pPr>
          </a:lstStyle>
          <a:p>
            <a:pPr/>
            <a:r>
              <a:t>Forarbeid i klassen er veldig viktig</a:t>
            </a:r>
          </a:p>
        </p:txBody>
      </p:sp>
      <p:sp>
        <p:nvSpPr>
          <p:cNvPr id="232"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5"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3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8"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39"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40"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41" name="Om filmen"/>
          <p:cNvSpPr txBox="1"/>
          <p:nvPr/>
        </p:nvSpPr>
        <p:spPr>
          <a:xfrm>
            <a:off x="5542380" y="1664849"/>
            <a:ext cx="3444241"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Om filmen</a:t>
            </a:r>
          </a:p>
        </p:txBody>
      </p:sp>
      <p:sp>
        <p:nvSpPr>
          <p:cNvPr id="242" name="Filmen «Rekonstruksjon av Utøya» er en dokumentar som handler om fire unge som rekonstruerer sin opplevelse av terroren på Utøya i 2011. I filmen ser vi hvordan de fire ungdommene instruerer unge skuespillere til å gjenskaper opplevelsene deres. Det er o"/>
          <p:cNvSpPr txBox="1"/>
          <p:nvPr/>
        </p:nvSpPr>
        <p:spPr>
          <a:xfrm>
            <a:off x="5502249" y="3192431"/>
            <a:ext cx="12893282" cy="88587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«Rekonstruksjon av Utøya» er en dokumentar som handler om fire unge som rekonstruerer sin opplevelse av terroren på Utøya i 2011. I filmen ser vi hvordan de fire ungdommene instruerer unge skuespillere til å gjenskaper opplevelsene deres. Det er også en psykolog tilstede som sikrer trygge rammer for ungdommene som medvirker i filmen.</a:t>
            </a:r>
          </a:p>
          <a:p>
            <a:pPr defTabSz="449580">
              <a:lnSpc>
                <a:spcPct val="120000"/>
              </a:lnSpc>
              <a:spcBef>
                <a:spcPts val="1800"/>
              </a:spcBef>
              <a:defRPr sz="2400">
                <a:latin typeface="Helvetica Neue Light"/>
                <a:ea typeface="Helvetica Neue Light"/>
                <a:cs typeface="Helvetica Neue Light"/>
                <a:sym typeface="Helvetica Neue Light"/>
              </a:defRPr>
            </a:pPr>
            <a:r>
              <a:t>Undervisningsressursen er laget for at elevene skal kunne ta aktivt delta i dialog og refleksjoner etter filmvisningen. Det er beskrevet hva som bør gjøres før filmvisningen, samtale rett etter visningen og oppfølging på skolen i etterkant av filmen. </a:t>
            </a:r>
          </a:p>
          <a:p>
            <a:pPr defTabSz="449580">
              <a:lnSpc>
                <a:spcPct val="120000"/>
              </a:lnSpc>
              <a:spcBef>
                <a:spcPts val="1800"/>
              </a:spcBef>
              <a:defRPr sz="2400">
                <a:latin typeface="Helvetica Neue Light"/>
                <a:ea typeface="Helvetica Neue Light"/>
                <a:cs typeface="Helvetica Neue Light"/>
                <a:sym typeface="Helvetica Neue Light"/>
              </a:defRPr>
            </a:pPr>
            <a:r>
              <a:t>Filmen tar opp vanskelige temaer som kan utløse sterke følelser hos elevene. Filmen er vist i forbindelse med undervisning mange ganger med positive erfaringer fra ulike visninger. Imidlertid må man må ta høyde for at enkelte elever kan oppleve retraumatisering fra egne tidligere vonde hendelser og det vil være viktig å være oppmerksom på dette. Undervisningsressursen er tilpasset de erfaringer som erfaringsvis kan komme og det er derfor anbefalt at lærere gjennomgår hele undervisningsressursen før visning for elevene. </a:t>
            </a:r>
          </a:p>
          <a:p>
            <a:pPr defTabSz="449580">
              <a:lnSpc>
                <a:spcPct val="120000"/>
              </a:lnSpc>
              <a:spcBef>
                <a:spcPts val="1800"/>
              </a:spcBef>
              <a:defRPr sz="2400">
                <a:latin typeface="Helvetica Neue Light"/>
                <a:ea typeface="Helvetica Neue Light"/>
                <a:cs typeface="Helvetica Neue Light"/>
                <a:sym typeface="Helvetica Neue Light"/>
              </a:defRPr>
            </a:pPr>
            <a:r>
              <a:t>Visning av filmen er en del av den kulturelle skolesekken. Fra 2020 skal undervisningen om terroren den 22. juli styrkes i norsk skole. Undervisningsressursen er laget for å brukes til visning av filmen i forbindelse med den kulturelle skolesekken, men kan også brukes som ressurs i undervisning av terroren den 22. juli. </a:t>
            </a:r>
          </a:p>
        </p:txBody>
      </p:sp>
      <p:pic>
        <p:nvPicPr>
          <p:cNvPr id="243"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44" name="Sirkel"/>
          <p:cNvSpPr/>
          <p:nvPr/>
        </p:nvSpPr>
        <p:spPr>
          <a:xfrm>
            <a:off x="21647122" y="4552663"/>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5" name="Et opplegg for dialog og refleksjon"/>
          <p:cNvSpPr txBox="1"/>
          <p:nvPr/>
        </p:nvSpPr>
        <p:spPr>
          <a:xfrm>
            <a:off x="22119310" y="5466816"/>
            <a:ext cx="1913433" cy="1310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10000"/>
              </a:lnSpc>
              <a:defRPr sz="2500">
                <a:solidFill>
                  <a:srgbClr val="FFFFFF"/>
                </a:solidFill>
              </a:defRPr>
            </a:lvl1pPr>
          </a:lstStyle>
          <a:p>
            <a:pPr/>
            <a:r>
              <a:t>Et opplegg for dialog og refleksjon</a:t>
            </a:r>
          </a:p>
        </p:txBody>
      </p:sp>
      <p:sp>
        <p:nvSpPr>
          <p:cNvPr id="246"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9"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50"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1"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2"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53"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54"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55" name="Relevans i forhold til opplæringens verdigrunnlag"/>
          <p:cNvSpPr txBox="1"/>
          <p:nvPr/>
        </p:nvSpPr>
        <p:spPr>
          <a:xfrm>
            <a:off x="5542380" y="1664849"/>
            <a:ext cx="15950185"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Relevans i forhold til opplæringens verdigrunnlag</a:t>
            </a:r>
          </a:p>
        </p:txBody>
      </p:sp>
      <p:sp>
        <p:nvSpPr>
          <p:cNvPr id="256" name="Filmen åpner opp for tverrfaglig samarbeid på tvers av fag og er særlig relevant for den nye overordnede delen av rammeplanen.…"/>
          <p:cNvSpPr txBox="1"/>
          <p:nvPr/>
        </p:nvSpPr>
        <p:spPr>
          <a:xfrm>
            <a:off x="5502249" y="3192431"/>
            <a:ext cx="12893282" cy="7783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åpner opp for tverrfaglig samarbeid på tvers av fag og er særlig relevant for den nye overordnede delen av rammeplanen.</a:t>
            </a:r>
          </a:p>
          <a:p>
            <a:pPr defTabSz="449580">
              <a:lnSpc>
                <a:spcPct val="120000"/>
              </a:lnSpc>
              <a:spcBef>
                <a:spcPts val="1800"/>
              </a:spcBef>
              <a:defRPr sz="2400">
                <a:latin typeface="Helvetica Neue Light"/>
                <a:ea typeface="Helvetica Neue Light"/>
                <a:cs typeface="Helvetica Neue Light"/>
                <a:sym typeface="Helvetica Neue Light"/>
              </a:defRPr>
            </a:pPr>
            <a:br/>
            <a:r>
              <a:rPr b="1">
                <a:latin typeface="+mn-lt"/>
                <a:ea typeface="+mn-ea"/>
                <a:cs typeface="+mn-cs"/>
                <a:sym typeface="Helvetica Neue"/>
              </a:rPr>
              <a:t>Opplæringens verdigrunnlag</a:t>
            </a:r>
            <a:endParaRPr b="1">
              <a:latin typeface="+mn-lt"/>
              <a:ea typeface="+mn-ea"/>
              <a:cs typeface="+mn-cs"/>
              <a:sym typeface="Helvetica Neue"/>
            </a:endParaRPr>
          </a:p>
          <a:p>
            <a:pPr defTabSz="449580">
              <a:lnSpc>
                <a:spcPct val="120000"/>
              </a:lnSpc>
              <a:spcBef>
                <a:spcPts val="1800"/>
              </a:spcBef>
              <a:defRPr i="1" sz="2400"/>
            </a:pPr>
            <a:r>
              <a:t>Punkt 1.1 Menneskeverdet</a:t>
            </a:r>
          </a:p>
          <a:p>
            <a:pPr lvl="8" defTabSz="449580">
              <a:lnSpc>
                <a:spcPct val="120000"/>
              </a:lnSpc>
              <a:spcBef>
                <a:spcPts val="1800"/>
              </a:spcBef>
              <a:tabLst>
                <a:tab pos="444500" algn="l"/>
              </a:tabLst>
              <a:defRPr sz="2400">
                <a:latin typeface="Helvetica Neue Light"/>
                <a:ea typeface="Helvetica Neue Light"/>
                <a:cs typeface="Helvetica Neue Light"/>
                <a:sym typeface="Helvetica Neue Light"/>
              </a:defRPr>
            </a:pPr>
            <a:r>
              <a:t>Skolen skal sørge for at menneskeverdet og de verdiene som støtter opp om det, legges til grunn for opplæringen og hele virksomheten.</a:t>
            </a:r>
            <a:br/>
          </a:p>
          <a:p>
            <a:pPr defTabSz="449580">
              <a:lnSpc>
                <a:spcPct val="120000"/>
              </a:lnSpc>
              <a:spcBef>
                <a:spcPts val="1800"/>
              </a:spcBef>
              <a:defRPr i="1" sz="2400"/>
            </a:pPr>
            <a:r>
              <a:t>Punkt 1.3 Kritisk tenkning og etisk bevissthet</a:t>
            </a:r>
          </a:p>
          <a:p>
            <a:pPr defTabSz="449580">
              <a:lnSpc>
                <a:spcPct val="120000"/>
              </a:lnSpc>
              <a:spcBef>
                <a:spcPts val="1800"/>
              </a:spcBef>
              <a:defRPr sz="2400">
                <a:latin typeface="Helvetica Neue Light"/>
                <a:ea typeface="Helvetica Neue Light"/>
                <a:cs typeface="Helvetica Neue Light"/>
                <a:sym typeface="Helvetica Neue Light"/>
              </a:defRPr>
            </a:pPr>
            <a:r>
              <a:t>Skolen skal bidra til at elevene blir nysgjerrige og stiller spørsmål, utvikler vitenskapelig og kritisk tenkning og handler med etisk bevissthet.</a:t>
            </a:r>
            <a:br/>
          </a:p>
          <a:p>
            <a:pPr defTabSz="449580">
              <a:lnSpc>
                <a:spcPct val="120000"/>
              </a:lnSpc>
              <a:spcBef>
                <a:spcPts val="1800"/>
              </a:spcBef>
              <a:defRPr sz="2400">
                <a:latin typeface="Helvetica Neue Light"/>
                <a:ea typeface="Helvetica Neue Light"/>
                <a:cs typeface="Helvetica Neue Light"/>
                <a:sym typeface="Helvetica Neue Light"/>
              </a:defRPr>
            </a:pPr>
            <a:r>
              <a:rPr i="1">
                <a:latin typeface="+mn-lt"/>
                <a:ea typeface="+mn-ea"/>
                <a:cs typeface="+mn-cs"/>
                <a:sym typeface="Helvetica Neue"/>
              </a:rPr>
              <a:t>Punkt 1.6 Demokrati og medvirkning</a:t>
            </a:r>
            <a:endParaRPr i="1">
              <a:latin typeface="+mn-lt"/>
              <a:ea typeface="+mn-ea"/>
              <a:cs typeface="+mn-cs"/>
              <a:sym typeface="Helvetica Neue"/>
            </a:endParaRPr>
          </a:p>
          <a:p>
            <a:pPr defTabSz="449580">
              <a:lnSpc>
                <a:spcPct val="120000"/>
              </a:lnSpc>
              <a:spcBef>
                <a:spcPts val="1800"/>
              </a:spcBef>
              <a:defRPr sz="2400">
                <a:latin typeface="Helvetica Neue Light"/>
                <a:ea typeface="Helvetica Neue Light"/>
                <a:cs typeface="Helvetica Neue Light"/>
                <a:sym typeface="Helvetica Neue Light"/>
              </a:defRPr>
            </a:pPr>
            <a:r>
              <a:t>Skolen skal gi elevene mulighet til å medvirke og til å lære hva demokrati betyr i praksis.</a:t>
            </a:r>
          </a:p>
        </p:txBody>
      </p:sp>
      <p:pic>
        <p:nvPicPr>
          <p:cNvPr id="257"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58" name="Sirkel"/>
          <p:cNvSpPr/>
          <p:nvPr/>
        </p:nvSpPr>
        <p:spPr>
          <a:xfrm>
            <a:off x="20557216" y="5662878"/>
            <a:ext cx="3138440" cy="3138440"/>
          </a:xfrm>
          <a:prstGeom prst="ellipse">
            <a:avLst/>
          </a:prstGeom>
          <a:solidFill>
            <a:srgbClr val="1A62C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9" name="Egnet for tverrfaglig samarbeid"/>
          <p:cNvSpPr txBox="1"/>
          <p:nvPr/>
        </p:nvSpPr>
        <p:spPr>
          <a:xfrm>
            <a:off x="21169720" y="6577032"/>
            <a:ext cx="1913433" cy="1310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10000"/>
              </a:lnSpc>
              <a:defRPr sz="2500">
                <a:solidFill>
                  <a:srgbClr val="FFFFFF"/>
                </a:solidFill>
              </a:defRPr>
            </a:lvl1pPr>
          </a:lstStyle>
          <a:p>
            <a:pPr/>
            <a:r>
              <a:t>Egnet for tverrfaglig samarbeid</a:t>
            </a:r>
          </a:p>
        </p:txBody>
      </p:sp>
      <p:sp>
        <p:nvSpPr>
          <p:cNvPr id="260"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63"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64"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65"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66"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67"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68"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69" name="Relevans i forhold til tverrfaglig tema"/>
          <p:cNvSpPr txBox="1"/>
          <p:nvPr/>
        </p:nvSpPr>
        <p:spPr>
          <a:xfrm>
            <a:off x="5542380" y="1664849"/>
            <a:ext cx="11885677"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Relevans i forhold til tverrfaglig tema</a:t>
            </a:r>
          </a:p>
        </p:txBody>
      </p:sp>
      <p:sp>
        <p:nvSpPr>
          <p:cNvPr id="270" name="Filmen åpner opp for tverrfaglig samarbeid på tvers av fag og er særlig relevant for den nye overordnede delen av rammeplanen.…"/>
          <p:cNvSpPr txBox="1"/>
          <p:nvPr/>
        </p:nvSpPr>
        <p:spPr>
          <a:xfrm>
            <a:off x="5502249" y="3192431"/>
            <a:ext cx="12893282" cy="79954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49580">
              <a:lnSpc>
                <a:spcPct val="120000"/>
              </a:lnSpc>
              <a:spcBef>
                <a:spcPts val="1800"/>
              </a:spcBef>
              <a:defRPr sz="2400">
                <a:latin typeface="Helvetica Neue Light"/>
                <a:ea typeface="Helvetica Neue Light"/>
                <a:cs typeface="Helvetica Neue Light"/>
                <a:sym typeface="Helvetica Neue Light"/>
              </a:defRPr>
            </a:pPr>
            <a:r>
              <a:t>Filmen åpner opp for tverrfaglig samarbeid på tvers av fag og er særlig relevant for den nye overordnede delen av rammeplanen.</a:t>
            </a:r>
            <a:br/>
          </a:p>
          <a:p>
            <a:pPr defTabSz="449580">
              <a:lnSpc>
                <a:spcPct val="120000"/>
              </a:lnSpc>
              <a:spcBef>
                <a:spcPts val="1800"/>
              </a:spcBef>
              <a:defRPr sz="2400">
                <a:latin typeface="Helvetica Neue Light"/>
                <a:ea typeface="Helvetica Neue Light"/>
                <a:cs typeface="Helvetica Neue Light"/>
                <a:sym typeface="Helvetica Neue Light"/>
              </a:defRPr>
            </a:pPr>
            <a:r>
              <a:rPr b="1">
                <a:latin typeface="+mn-lt"/>
                <a:ea typeface="+mn-ea"/>
                <a:cs typeface="+mn-cs"/>
                <a:sym typeface="Helvetica Neue"/>
              </a:rPr>
              <a:t>Tverrfaglige temaer</a:t>
            </a:r>
            <a:endParaRPr b="1">
              <a:latin typeface="+mn-lt"/>
              <a:ea typeface="+mn-ea"/>
              <a:cs typeface="+mn-cs"/>
              <a:sym typeface="Helvetica Neue"/>
            </a:endParaRPr>
          </a:p>
          <a:p>
            <a:pPr defTabSz="449580">
              <a:lnSpc>
                <a:spcPct val="120000"/>
              </a:lnSpc>
              <a:spcBef>
                <a:spcPts val="1800"/>
              </a:spcBef>
              <a:defRPr i="1" sz="2400"/>
            </a:pPr>
            <a:r>
              <a:t>2.5.1 Folkehelse og livsmestring </a:t>
            </a:r>
          </a:p>
          <a:p>
            <a:pPr defTabSz="449580">
              <a:lnSpc>
                <a:spcPct val="120000"/>
              </a:lnSpc>
              <a:spcBef>
                <a:spcPts val="1800"/>
              </a:spcBef>
              <a:defRPr i="1" sz="2400"/>
            </a:pPr>
            <a:r>
              <a:rPr i="0">
                <a:latin typeface="Helvetica Neue Light"/>
                <a:ea typeface="Helvetica Neue Light"/>
                <a:cs typeface="Helvetica Neue Light"/>
                <a:sym typeface="Helvetica Neue Light"/>
              </a:rPr>
              <a:t>Folkehelse og livsmestring som tverrfaglig tema i skolen skal gi elevene kompetanse som fremmer god psykisk og fysisk helse, og som gir muligheter til å ta ansvarlige livsvalg.</a:t>
            </a:r>
            <a:br>
              <a:rPr i="0">
                <a:latin typeface="Helvetica Neue Light"/>
                <a:ea typeface="Helvetica Neue Light"/>
                <a:cs typeface="Helvetica Neue Light"/>
                <a:sym typeface="Helvetica Neue Light"/>
              </a:rPr>
            </a:br>
            <a:endParaRPr i="0">
              <a:latin typeface="Helvetica Neue Light"/>
              <a:ea typeface="Helvetica Neue Light"/>
              <a:cs typeface="Helvetica Neue Light"/>
              <a:sym typeface="Helvetica Neue Light"/>
            </a:endParaRPr>
          </a:p>
          <a:p>
            <a:pPr defTabSz="449580">
              <a:lnSpc>
                <a:spcPct val="120000"/>
              </a:lnSpc>
              <a:spcBef>
                <a:spcPts val="1800"/>
              </a:spcBef>
              <a:defRPr i="1" sz="2400"/>
            </a:pPr>
            <a:r>
              <a:t>2.5.2 Demokrati og medborgerskap</a:t>
            </a:r>
          </a:p>
          <a:p>
            <a:pPr defTabSz="449580">
              <a:lnSpc>
                <a:spcPct val="120000"/>
              </a:lnSpc>
              <a:spcBef>
                <a:spcPts val="1800"/>
              </a:spcBef>
              <a:defRPr sz="2400">
                <a:latin typeface="Helvetica Neue Light"/>
                <a:ea typeface="Helvetica Neue Light"/>
                <a:cs typeface="Helvetica Neue Light"/>
                <a:sym typeface="Helvetica Neue Light"/>
              </a:defRPr>
            </a:pPr>
            <a:r>
              <a:t>Demokrati og medborgerskap som tverrfaglig tema i skolen skal gi elevene kunnskap om demokratiets forutsetninger, verdier og spilleregler, og gjøre dem i stand til å delta i demokratiske prosesser. Opplæringen skal gi elevene forståelse for sammenhengen mellom demokrati og sentrale menneskerettigheter som ytringsfrihet, stemmerett og </a:t>
            </a:r>
            <a:br/>
            <a:r>
              <a:t>organisasjonsfrihet. </a:t>
            </a:r>
          </a:p>
        </p:txBody>
      </p:sp>
      <p:pic>
        <p:nvPicPr>
          <p:cNvPr id="271"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sp>
        <p:nvSpPr>
          <p:cNvPr id="272"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Avrundet rektangel"/>
          <p:cNvSpPr/>
          <p:nvPr/>
        </p:nvSpPr>
        <p:spPr>
          <a:xfrm>
            <a:off x="-771479"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5" name="Avrundet rektangel"/>
          <p:cNvSpPr/>
          <p:nvPr/>
        </p:nvSpPr>
        <p:spPr>
          <a:xfrm>
            <a:off x="-2793745" y="4883196"/>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76"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7"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8" name="Introduksjon"/>
          <p:cNvSpPr txBox="1"/>
          <p:nvPr/>
        </p:nvSpPr>
        <p:spPr>
          <a:xfrm>
            <a:off x="667868" y="3643380"/>
            <a:ext cx="236535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Introduksjon</a:t>
            </a:r>
          </a:p>
        </p:txBody>
      </p:sp>
      <p:pic>
        <p:nvPicPr>
          <p:cNvPr id="279" name="Rode 2.jpg" descr="Rode 2.jpg"/>
          <p:cNvPicPr>
            <a:picLocks noChangeAspect="0"/>
          </p:cNvPicPr>
          <p:nvPr/>
        </p:nvPicPr>
        <p:blipFill>
          <a:blip r:embed="rId2">
            <a:extLst/>
          </a:blip>
          <a:stretch>
            <a:fillRect/>
          </a:stretch>
        </p:blipFill>
        <p:spPr>
          <a:xfrm rot="5400000">
            <a:off x="21461843" y="11895609"/>
            <a:ext cx="658893" cy="1673637"/>
          </a:xfrm>
          <a:prstGeom prst="rect">
            <a:avLst/>
          </a:prstGeom>
          <a:ln w="12700">
            <a:miter lim="400000"/>
          </a:ln>
        </p:spPr>
      </p:pic>
      <p:pic>
        <p:nvPicPr>
          <p:cNvPr id="280" name="Rode 2.jpg" descr="Rode 2.jpg"/>
          <p:cNvPicPr>
            <a:picLocks noChangeAspect="0"/>
          </p:cNvPicPr>
          <p:nvPr/>
        </p:nvPicPr>
        <p:blipFill>
          <a:blip r:embed="rId2">
            <a:extLst/>
          </a:blip>
          <a:stretch>
            <a:fillRect/>
          </a:stretch>
        </p:blipFill>
        <p:spPr>
          <a:xfrm rot="5160000">
            <a:off x="19416656" y="12021227"/>
            <a:ext cx="570399" cy="1524001"/>
          </a:xfrm>
          <a:prstGeom prst="rect">
            <a:avLst/>
          </a:prstGeom>
          <a:ln w="12700">
            <a:miter lim="400000"/>
          </a:ln>
        </p:spPr>
      </p:pic>
      <p:sp>
        <p:nvSpPr>
          <p:cNvPr id="281" name="Fakta om filmen"/>
          <p:cNvSpPr txBox="1"/>
          <p:nvPr/>
        </p:nvSpPr>
        <p:spPr>
          <a:xfrm>
            <a:off x="5542380" y="1664849"/>
            <a:ext cx="5321809" cy="1006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Helvetica Neue Light"/>
                <a:ea typeface="Helvetica Neue Light"/>
                <a:cs typeface="Helvetica Neue Light"/>
                <a:sym typeface="Helvetica Neue Light"/>
              </a:defRPr>
            </a:lvl1pPr>
          </a:lstStyle>
          <a:p>
            <a:pPr/>
            <a:r>
              <a:t>Fakta om filmen</a:t>
            </a:r>
          </a:p>
        </p:txBody>
      </p:sp>
      <p:sp>
        <p:nvSpPr>
          <p:cNvPr id="282" name="Kinopremiere i Norge og Sverige: 19.10.2018…"/>
          <p:cNvSpPr txBox="1"/>
          <p:nvPr/>
        </p:nvSpPr>
        <p:spPr>
          <a:xfrm>
            <a:off x="5502249" y="3192431"/>
            <a:ext cx="16175796" cy="495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3" spcCol="808789"/>
          <a:lstStyle/>
          <a:p>
            <a:pPr defTabSz="449580">
              <a:lnSpc>
                <a:spcPct val="120000"/>
              </a:lnSpc>
              <a:spcBef>
                <a:spcPts val="1800"/>
              </a:spcBef>
              <a:defRPr sz="2100">
                <a:latin typeface="Helvetica Neue Light"/>
                <a:ea typeface="Helvetica Neue Light"/>
                <a:cs typeface="Helvetica Neue Light"/>
                <a:sym typeface="Helvetica Neue Light"/>
              </a:defRPr>
            </a:pPr>
            <a:r>
              <a:t>Kinopremiere i Norge og Sverige: 19.10.2018</a:t>
            </a:r>
          </a:p>
          <a:p>
            <a:pPr defTabSz="449580">
              <a:lnSpc>
                <a:spcPct val="120000"/>
              </a:lnSpc>
              <a:spcBef>
                <a:spcPts val="1800"/>
              </a:spcBef>
              <a:defRPr sz="2100">
                <a:latin typeface="Helvetica Neue Light"/>
                <a:ea typeface="Helvetica Neue Light"/>
                <a:cs typeface="Helvetica Neue Light"/>
                <a:sym typeface="Helvetica Neue Light"/>
              </a:defRPr>
            </a:pPr>
            <a:r>
              <a:t>Originaltittel: Reconstructing Utøya</a:t>
            </a:r>
          </a:p>
          <a:p>
            <a:pPr defTabSz="449580">
              <a:lnSpc>
                <a:spcPct val="120000"/>
              </a:lnSpc>
              <a:spcBef>
                <a:spcPts val="1800"/>
              </a:spcBef>
              <a:defRPr sz="2100">
                <a:latin typeface="Helvetica Neue Light"/>
                <a:ea typeface="Helvetica Neue Light"/>
                <a:cs typeface="Helvetica Neue Light"/>
                <a:sym typeface="Helvetica Neue Light"/>
              </a:defRPr>
            </a:pPr>
            <a:r>
              <a:t>Sjanger: Dokumentar</a:t>
            </a:r>
          </a:p>
          <a:p>
            <a:pPr defTabSz="449580">
              <a:lnSpc>
                <a:spcPct val="120000"/>
              </a:lnSpc>
              <a:spcBef>
                <a:spcPts val="1800"/>
              </a:spcBef>
              <a:defRPr sz="2100">
                <a:latin typeface="Helvetica Neue Light"/>
                <a:ea typeface="Helvetica Neue Light"/>
                <a:cs typeface="Helvetica Neue Light"/>
                <a:sym typeface="Helvetica Neue Light"/>
              </a:defRPr>
            </a:pPr>
            <a:r>
              <a:t>Regi: Carl Javér</a:t>
            </a:r>
          </a:p>
          <a:p>
            <a:pPr defTabSz="449580">
              <a:lnSpc>
                <a:spcPct val="120000"/>
              </a:lnSpc>
              <a:spcBef>
                <a:spcPts val="1800"/>
              </a:spcBef>
              <a:defRPr sz="2100">
                <a:latin typeface="Helvetica Neue Light"/>
                <a:ea typeface="Helvetica Neue Light"/>
                <a:cs typeface="Helvetica Neue Light"/>
                <a:sym typeface="Helvetica Neue Light"/>
              </a:defRPr>
            </a:pPr>
            <a:r>
              <a:t>Dokumentarmanus: Carl Javér, Fredrik Lange</a:t>
            </a:r>
          </a:p>
          <a:p>
            <a:pPr defTabSz="449580">
              <a:lnSpc>
                <a:spcPct val="120000"/>
              </a:lnSpc>
              <a:spcBef>
                <a:spcPts val="1800"/>
              </a:spcBef>
              <a:defRPr sz="2100">
                <a:latin typeface="Helvetica Neue Light"/>
                <a:ea typeface="Helvetica Neue Light"/>
                <a:cs typeface="Helvetica Neue Light"/>
                <a:sym typeface="Helvetica Neue Light"/>
              </a:defRPr>
            </a:pPr>
            <a:r>
              <a:t>Kreativ Produsent: Fredrik Lange</a:t>
            </a:r>
          </a:p>
          <a:p>
            <a:pPr defTabSz="449580">
              <a:lnSpc>
                <a:spcPct val="120000"/>
              </a:lnSpc>
              <a:spcBef>
                <a:spcPts val="1800"/>
              </a:spcBef>
              <a:defRPr sz="2100">
                <a:latin typeface="Helvetica Neue Light"/>
                <a:ea typeface="Helvetica Neue Light"/>
                <a:cs typeface="Helvetica Neue Light"/>
                <a:sym typeface="Helvetica Neue Light"/>
              </a:defRPr>
            </a:pPr>
            <a:r>
              <a:t>Co-produsenter: John Arvid Berger, Svein Andersen, Kjetil Jensberg, Helle Faber, Ami Ekström</a:t>
            </a:r>
          </a:p>
          <a:p>
            <a:pPr defTabSz="449580">
              <a:lnSpc>
                <a:spcPct val="120000"/>
              </a:lnSpc>
              <a:spcBef>
                <a:spcPts val="1800"/>
              </a:spcBef>
              <a:defRPr sz="2100">
                <a:latin typeface="Helvetica Neue Light"/>
                <a:ea typeface="Helvetica Neue Light"/>
                <a:cs typeface="Helvetica Neue Light"/>
                <a:sym typeface="Helvetica Neue Light"/>
              </a:defRPr>
            </a:pPr>
            <a:r>
              <a:t>En samproduksjon mellom: Vilda Bomben Film AB, Polarfox AS, FilmCamp AS, made in copenhagen ApS, Film i Väst AB</a:t>
            </a:r>
          </a:p>
          <a:p>
            <a:pPr defTabSz="449580">
              <a:lnSpc>
                <a:spcPct val="120000"/>
              </a:lnSpc>
              <a:spcBef>
                <a:spcPts val="1800"/>
              </a:spcBef>
              <a:defRPr sz="2100">
                <a:latin typeface="Helvetica Neue Light"/>
                <a:ea typeface="Helvetica Neue Light"/>
                <a:cs typeface="Helvetica Neue Light"/>
                <a:sym typeface="Helvetica Neue Light"/>
              </a:defRPr>
            </a:pPr>
            <a:r>
              <a:t>Foto: Henrik Bohn Ipsen, Trude Ottersen, Martin Otterbeck</a:t>
            </a:r>
          </a:p>
          <a:p>
            <a:pPr defTabSz="449580">
              <a:lnSpc>
                <a:spcPct val="120000"/>
              </a:lnSpc>
              <a:spcBef>
                <a:spcPts val="1800"/>
              </a:spcBef>
              <a:defRPr sz="2100">
                <a:latin typeface="Helvetica Neue Light"/>
                <a:ea typeface="Helvetica Neue Light"/>
                <a:cs typeface="Helvetica Neue Light"/>
                <a:sym typeface="Helvetica Neue Light"/>
              </a:defRPr>
            </a:pPr>
            <a:r>
              <a:t>Musikk: Kjetil Schiander Luhr</a:t>
            </a:r>
          </a:p>
          <a:p>
            <a:pPr defTabSz="449580">
              <a:lnSpc>
                <a:spcPct val="120000"/>
              </a:lnSpc>
              <a:spcBef>
                <a:spcPts val="1800"/>
              </a:spcBef>
              <a:defRPr sz="2100">
                <a:latin typeface="Helvetica Neue Light"/>
                <a:ea typeface="Helvetica Neue Light"/>
                <a:cs typeface="Helvetica Neue Light"/>
                <a:sym typeface="Helvetica Neue Light"/>
              </a:defRPr>
            </a:pPr>
            <a:r>
              <a:t>Lydetterarbeid: Aurora Filmlyd Tromsø ved Rune Hansen</a:t>
            </a:r>
          </a:p>
          <a:p>
            <a:pPr defTabSz="449580">
              <a:lnSpc>
                <a:spcPct val="120000"/>
              </a:lnSpc>
              <a:spcBef>
                <a:spcPts val="1800"/>
              </a:spcBef>
              <a:defRPr sz="2100">
                <a:latin typeface="Helvetica Neue Light"/>
                <a:ea typeface="Helvetica Neue Light"/>
                <a:cs typeface="Helvetica Neue Light"/>
                <a:sym typeface="Helvetica Neue Light"/>
              </a:defRPr>
            </a:pPr>
            <a:r>
              <a:t>Nasjonalitet: Norge/Sverige/Danmark</a:t>
            </a:r>
          </a:p>
          <a:p>
            <a:pPr defTabSz="449580">
              <a:lnSpc>
                <a:spcPct val="120000"/>
              </a:lnSpc>
              <a:spcBef>
                <a:spcPts val="1800"/>
              </a:spcBef>
              <a:defRPr sz="2100">
                <a:latin typeface="Helvetica Neue Light"/>
                <a:ea typeface="Helvetica Neue Light"/>
                <a:cs typeface="Helvetica Neue Light"/>
                <a:sym typeface="Helvetica Neue Light"/>
              </a:defRPr>
            </a:pPr>
            <a:r>
              <a:t>Språk: Norsk</a:t>
            </a:r>
          </a:p>
          <a:p>
            <a:pPr defTabSz="449580">
              <a:lnSpc>
                <a:spcPct val="120000"/>
              </a:lnSpc>
              <a:spcBef>
                <a:spcPts val="1800"/>
              </a:spcBef>
              <a:defRPr sz="2100">
                <a:latin typeface="Helvetica Neue Light"/>
                <a:ea typeface="Helvetica Neue Light"/>
                <a:cs typeface="Helvetica Neue Light"/>
                <a:sym typeface="Helvetica Neue Light"/>
              </a:defRPr>
            </a:pPr>
            <a:r>
              <a:t>Lengde: 1 t. 38 min.</a:t>
            </a:r>
          </a:p>
          <a:p>
            <a:pPr defTabSz="449580">
              <a:lnSpc>
                <a:spcPct val="120000"/>
              </a:lnSpc>
              <a:spcBef>
                <a:spcPts val="1800"/>
              </a:spcBef>
              <a:defRPr sz="2100">
                <a:latin typeface="Helvetica Neue Light"/>
                <a:ea typeface="Helvetica Neue Light"/>
                <a:cs typeface="Helvetica Neue Light"/>
                <a:sym typeface="Helvetica Neue Light"/>
              </a:defRPr>
            </a:pPr>
            <a:r>
              <a:t>Produksjonsår: 2018</a:t>
            </a:r>
          </a:p>
          <a:p>
            <a:pPr defTabSz="449580">
              <a:lnSpc>
                <a:spcPct val="120000"/>
              </a:lnSpc>
              <a:spcBef>
                <a:spcPts val="1800"/>
              </a:spcBef>
              <a:defRPr sz="2100">
                <a:latin typeface="Helvetica Neue Light"/>
                <a:ea typeface="Helvetica Neue Light"/>
                <a:cs typeface="Helvetica Neue Light"/>
                <a:sym typeface="Helvetica Neue Light"/>
              </a:defRPr>
            </a:pPr>
            <a:r>
              <a:t>Distribusjon: Tour de Force (Norge), Cipephil (internasjonalt) </a:t>
            </a:r>
          </a:p>
        </p:txBody>
      </p:sp>
      <p:pic>
        <p:nvPicPr>
          <p:cNvPr id="283" name="Skosåler.jpg" descr="Skosåler.jpg"/>
          <p:cNvPicPr>
            <a:picLocks noChangeAspect="1"/>
          </p:cNvPicPr>
          <p:nvPr/>
        </p:nvPicPr>
        <p:blipFill>
          <a:blip r:embed="rId3">
            <a:extLst/>
          </a:blip>
          <a:stretch>
            <a:fillRect/>
          </a:stretch>
        </p:blipFill>
        <p:spPr>
          <a:xfrm rot="5400000">
            <a:off x="3830281" y="3442623"/>
            <a:ext cx="758767" cy="974336"/>
          </a:xfrm>
          <a:prstGeom prst="rect">
            <a:avLst/>
          </a:prstGeom>
          <a:ln w="12700">
            <a:miter lim="400000"/>
          </a:ln>
        </p:spPr>
      </p:pic>
      <p:pic>
        <p:nvPicPr>
          <p:cNvPr id="284" name="Skjermbilde 2020-06-26 kl. 00.01.38.png" descr="Skjermbilde 2020-06-26 kl. 00.01.38.png"/>
          <p:cNvPicPr>
            <a:picLocks noChangeAspect="1"/>
          </p:cNvPicPr>
          <p:nvPr/>
        </p:nvPicPr>
        <p:blipFill>
          <a:blip r:embed="rId4">
            <a:extLst/>
          </a:blip>
          <a:srcRect l="0" t="16561" r="0" b="9378"/>
          <a:stretch>
            <a:fillRect/>
          </a:stretch>
        </p:blipFill>
        <p:spPr>
          <a:xfrm>
            <a:off x="5214496" y="7958009"/>
            <a:ext cx="16751301" cy="3668180"/>
          </a:xfrm>
          <a:prstGeom prst="rect">
            <a:avLst/>
          </a:prstGeom>
          <a:ln w="12700">
            <a:miter lim="400000"/>
          </a:ln>
        </p:spPr>
      </p:pic>
      <p:sp>
        <p:nvSpPr>
          <p:cNvPr id="285"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Rek-utøya_facebook_1920x1080.jpg" descr="Rek-utøya_facebook_1920x1080.jpg"/>
          <p:cNvPicPr>
            <a:picLocks noChangeAspect="1"/>
          </p:cNvPicPr>
          <p:nvPr/>
        </p:nvPicPr>
        <p:blipFill>
          <a:blip r:embed="rId2">
            <a:extLst/>
          </a:blip>
          <a:stretch>
            <a:fillRect/>
          </a:stretch>
        </p:blipFill>
        <p:spPr>
          <a:xfrm>
            <a:off x="11470578" y="7714161"/>
            <a:ext cx="13128260" cy="7384647"/>
          </a:xfrm>
          <a:prstGeom prst="rect">
            <a:avLst/>
          </a:prstGeom>
          <a:ln w="12700">
            <a:miter lim="400000"/>
          </a:ln>
        </p:spPr>
      </p:pic>
      <p:pic>
        <p:nvPicPr>
          <p:cNvPr id="288" name="Rekonstruksjon_utøya_3.jpg" descr="Rekonstruksjon_utøya_3.jpg"/>
          <p:cNvPicPr>
            <a:picLocks noChangeAspect="1"/>
          </p:cNvPicPr>
          <p:nvPr/>
        </p:nvPicPr>
        <p:blipFill>
          <a:blip r:embed="rId3">
            <a:extLst/>
          </a:blip>
          <a:stretch>
            <a:fillRect/>
          </a:stretch>
        </p:blipFill>
        <p:spPr>
          <a:xfrm>
            <a:off x="-17904" y="8169806"/>
            <a:ext cx="11508191" cy="6473358"/>
          </a:xfrm>
          <a:prstGeom prst="rect">
            <a:avLst/>
          </a:prstGeom>
          <a:ln w="12700">
            <a:miter lim="400000"/>
          </a:ln>
        </p:spPr>
      </p:pic>
      <p:pic>
        <p:nvPicPr>
          <p:cNvPr id="289" name="Gruppeklem.jpg" descr="Gruppeklem.jpg"/>
          <p:cNvPicPr>
            <a:picLocks noChangeAspect="1"/>
          </p:cNvPicPr>
          <p:nvPr/>
        </p:nvPicPr>
        <p:blipFill>
          <a:blip r:embed="rId4">
            <a:extLst/>
          </a:blip>
          <a:stretch>
            <a:fillRect/>
          </a:stretch>
        </p:blipFill>
        <p:spPr>
          <a:xfrm>
            <a:off x="0" y="-1924016"/>
            <a:ext cx="24384001" cy="10094977"/>
          </a:xfrm>
          <a:prstGeom prst="rect">
            <a:avLst/>
          </a:prstGeom>
          <a:ln w="12700">
            <a:miter lim="400000"/>
          </a:ln>
        </p:spPr>
      </p:pic>
      <p:sp>
        <p:nvSpPr>
          <p:cNvPr id="290" name="Avrundet rektangel"/>
          <p:cNvSpPr/>
          <p:nvPr/>
        </p:nvSpPr>
        <p:spPr>
          <a:xfrm>
            <a:off x="-2793745" y="3353518"/>
            <a:ext cx="4298160" cy="1152545"/>
          </a:xfrm>
          <a:prstGeom prst="roundRect">
            <a:avLst>
              <a:gd name="adj" fmla="val 50000"/>
            </a:avLst>
          </a:prstGeom>
          <a:solidFill>
            <a:srgbClr val="1A62CD"/>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1" name="Avrundet rektangel"/>
          <p:cNvSpPr/>
          <p:nvPr/>
        </p:nvSpPr>
        <p:spPr>
          <a:xfrm>
            <a:off x="-771479" y="4862327"/>
            <a:ext cx="4298160" cy="1152545"/>
          </a:xfrm>
          <a:prstGeom prst="roundRect">
            <a:avLst>
              <a:gd name="adj" fmla="val 50000"/>
            </a:avLst>
          </a:prstGeom>
          <a:solidFill>
            <a:srgbClr val="CD1AB4"/>
          </a:solidFill>
          <a:ln w="12700">
            <a:miter lim="400000"/>
          </a:ln>
        </p:spPr>
        <p:txBody>
          <a:bodyPr lIns="50800" tIns="50800" rIns="50800" bIns="50800" anchor="ctr"/>
          <a:lstStyle/>
          <a:p>
            <a:pPr algn="r" defTabSz="825500">
              <a:lnSpc>
                <a:spcPct val="100000"/>
              </a:lnSpc>
              <a:spcBef>
                <a:spcPts val="2000"/>
              </a:spcBef>
              <a:defRPr sz="3200">
                <a:solidFill>
                  <a:srgbClr val="FFFFFF"/>
                </a:solidFill>
                <a:latin typeface="Helvetica Neue Medium"/>
                <a:ea typeface="Helvetica Neue Medium"/>
                <a:cs typeface="Helvetica Neue Medium"/>
                <a:sym typeface="Helvetica Neue Medium"/>
              </a:defRPr>
            </a:pPr>
          </a:p>
        </p:txBody>
      </p:sp>
      <p:sp>
        <p:nvSpPr>
          <p:cNvPr id="292" name="Avrundet rektangel"/>
          <p:cNvSpPr/>
          <p:nvPr/>
        </p:nvSpPr>
        <p:spPr>
          <a:xfrm>
            <a:off x="-2793745" y="6371136"/>
            <a:ext cx="4298160" cy="1152545"/>
          </a:xfrm>
          <a:prstGeom prst="roundRect">
            <a:avLst>
              <a:gd name="adj" fmla="val 50000"/>
            </a:avLst>
          </a:prstGeom>
          <a:solidFill>
            <a:srgbClr val="CD1A1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3" name="Avrundet rektangel"/>
          <p:cNvSpPr/>
          <p:nvPr/>
        </p:nvSpPr>
        <p:spPr>
          <a:xfrm>
            <a:off x="-2793745" y="7821705"/>
            <a:ext cx="4298160" cy="1152545"/>
          </a:xfrm>
          <a:prstGeom prst="roundRect">
            <a:avLst>
              <a:gd name="adj" fmla="val 50000"/>
            </a:avLst>
          </a:prstGeom>
          <a:solidFill>
            <a:srgbClr val="1ACD2A"/>
          </a:solidFill>
          <a:ln w="12700">
            <a:miter lim="400000"/>
          </a:ln>
        </p:spPr>
        <p:txBody>
          <a:bodyPr lIns="50800" tIns="50800" rIns="50800" bIns="50800" anchor="ctr"/>
          <a:lstStyle/>
          <a:p>
            <a:pPr algn="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4" name="Forkunnskaper"/>
          <p:cNvSpPr txBox="1"/>
          <p:nvPr/>
        </p:nvSpPr>
        <p:spPr>
          <a:xfrm>
            <a:off x="329321" y="5151459"/>
            <a:ext cx="2831898"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Forkunnskaper</a:t>
            </a:r>
          </a:p>
        </p:txBody>
      </p:sp>
      <p:sp>
        <p:nvSpPr>
          <p:cNvPr id="295" name="Lysbilde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